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handoutMasterIdLst>
    <p:handoutMasterId r:id="rId28"/>
  </p:handoutMasterIdLst>
  <p:sldIdLst>
    <p:sldId id="256" r:id="rId3"/>
    <p:sldId id="281" r:id="rId4"/>
    <p:sldId id="282" r:id="rId5"/>
    <p:sldId id="289" r:id="rId6"/>
    <p:sldId id="258" r:id="rId7"/>
    <p:sldId id="260" r:id="rId8"/>
    <p:sldId id="273" r:id="rId9"/>
    <p:sldId id="275" r:id="rId10"/>
    <p:sldId id="259" r:id="rId11"/>
    <p:sldId id="270" r:id="rId12"/>
    <p:sldId id="261" r:id="rId13"/>
    <p:sldId id="263" r:id="rId14"/>
    <p:sldId id="279" r:id="rId15"/>
    <p:sldId id="280" r:id="rId16"/>
    <p:sldId id="265" r:id="rId17"/>
    <p:sldId id="285" r:id="rId18"/>
    <p:sldId id="286" r:id="rId19"/>
    <p:sldId id="287" r:id="rId20"/>
    <p:sldId id="288" r:id="rId21"/>
    <p:sldId id="293" r:id="rId22"/>
    <p:sldId id="271" r:id="rId23"/>
    <p:sldId id="291" r:id="rId24"/>
    <p:sldId id="292" r:id="rId25"/>
    <p:sldId id="269" r:id="rId26"/>
  </p:sldIdLst>
  <p:sldSz cx="10080625" cy="7559675"/>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1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727" autoAdjust="0"/>
  </p:normalViewPr>
  <p:slideViewPr>
    <p:cSldViewPr>
      <p:cViewPr varScale="1">
        <p:scale>
          <a:sx n="37" d="100"/>
          <a:sy n="37" d="100"/>
        </p:scale>
        <p:origin x="2154" y="30"/>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e l'en-tête 1"/>
          <p:cNvSpPr txBox="1">
            <a:spLocks noGrp="1"/>
          </p:cNvSpPr>
          <p:nvPr>
            <p:ph type="hdr" sz="quarter"/>
          </p:nvPr>
        </p:nvSpPr>
        <p:spPr>
          <a:xfrm>
            <a:off x="0" y="0"/>
            <a:ext cx="2949994" cy="496006"/>
          </a:xfrm>
          <a:prstGeom prst="rect">
            <a:avLst/>
          </a:prstGeom>
          <a:noFill/>
          <a:ln>
            <a:noFill/>
          </a:ln>
        </p:spPr>
        <p:txBody>
          <a:bodyPr wrap="none" lIns="82463" tIns="41233" rIns="82463" bIns="41233" anchorCtr="0" compatLnSpc="0"/>
          <a:lstStyle/>
          <a:p>
            <a:pPr hangingPunct="0">
              <a:defRPr sz="1400"/>
            </a:pPr>
            <a:endParaRPr lang="fr-FR" sz="1300">
              <a:latin typeface="Liberation Sans" pitchFamily="18"/>
              <a:ea typeface="Segoe UI" pitchFamily="2"/>
              <a:cs typeface="Tahoma" pitchFamily="2"/>
            </a:endParaRPr>
          </a:p>
        </p:txBody>
      </p:sp>
      <p:sp>
        <p:nvSpPr>
          <p:cNvPr id="3" name="Espace réservé de la date 2"/>
          <p:cNvSpPr txBox="1">
            <a:spLocks noGrp="1"/>
          </p:cNvSpPr>
          <p:nvPr>
            <p:ph type="dt" sz="quarter" idx="1"/>
          </p:nvPr>
        </p:nvSpPr>
        <p:spPr>
          <a:xfrm>
            <a:off x="3847649" y="0"/>
            <a:ext cx="2949994" cy="496006"/>
          </a:xfrm>
          <a:prstGeom prst="rect">
            <a:avLst/>
          </a:prstGeom>
          <a:noFill/>
          <a:ln>
            <a:noFill/>
          </a:ln>
        </p:spPr>
        <p:txBody>
          <a:bodyPr wrap="none" lIns="82463" tIns="41233" rIns="82463" bIns="41233" anchorCtr="0" compatLnSpc="0"/>
          <a:lstStyle/>
          <a:p>
            <a:pPr algn="r" hangingPunct="0">
              <a:defRPr sz="1400"/>
            </a:pPr>
            <a:endParaRPr lang="fr-FR" sz="1300">
              <a:latin typeface="Liberation Sans" pitchFamily="18"/>
              <a:ea typeface="Segoe UI" pitchFamily="2"/>
              <a:cs typeface="Tahoma" pitchFamily="2"/>
            </a:endParaRPr>
          </a:p>
        </p:txBody>
      </p:sp>
      <p:sp>
        <p:nvSpPr>
          <p:cNvPr id="4" name="Espace réservé du pied de page 3"/>
          <p:cNvSpPr txBox="1">
            <a:spLocks noGrp="1"/>
          </p:cNvSpPr>
          <p:nvPr>
            <p:ph type="ftr" sz="quarter" idx="2"/>
          </p:nvPr>
        </p:nvSpPr>
        <p:spPr>
          <a:xfrm>
            <a:off x="0" y="9430471"/>
            <a:ext cx="2949994" cy="496006"/>
          </a:xfrm>
          <a:prstGeom prst="rect">
            <a:avLst/>
          </a:prstGeom>
          <a:noFill/>
          <a:ln>
            <a:noFill/>
          </a:ln>
        </p:spPr>
        <p:txBody>
          <a:bodyPr wrap="none" lIns="82463" tIns="41233" rIns="82463" bIns="41233" anchor="b" anchorCtr="0" compatLnSpc="0"/>
          <a:lstStyle/>
          <a:p>
            <a:pPr hangingPunct="0">
              <a:defRPr sz="1400"/>
            </a:pPr>
            <a:endParaRPr lang="fr-FR" sz="1300">
              <a:latin typeface="Liberation Sans" pitchFamily="18"/>
              <a:ea typeface="Segoe UI" pitchFamily="2"/>
              <a:cs typeface="Tahoma" pitchFamily="2"/>
            </a:endParaRPr>
          </a:p>
        </p:txBody>
      </p:sp>
      <p:sp>
        <p:nvSpPr>
          <p:cNvPr id="5" name="Espace réservé du numéro de diapositive 4"/>
          <p:cNvSpPr txBox="1">
            <a:spLocks noGrp="1"/>
          </p:cNvSpPr>
          <p:nvPr>
            <p:ph type="sldNum" sz="quarter" idx="3"/>
          </p:nvPr>
        </p:nvSpPr>
        <p:spPr>
          <a:xfrm>
            <a:off x="3847649" y="9430471"/>
            <a:ext cx="2949994" cy="496006"/>
          </a:xfrm>
          <a:prstGeom prst="rect">
            <a:avLst/>
          </a:prstGeom>
          <a:noFill/>
          <a:ln>
            <a:noFill/>
          </a:ln>
        </p:spPr>
        <p:txBody>
          <a:bodyPr wrap="none" lIns="82463" tIns="41233" rIns="82463" bIns="41233" anchor="b" anchorCtr="0" compatLnSpc="0"/>
          <a:lstStyle/>
          <a:p>
            <a:pPr algn="r" hangingPunct="0">
              <a:defRPr sz="1400"/>
            </a:pPr>
            <a:fld id="{5BBE0D5E-2A0F-4198-BAFF-5C0A879C67D2}" type="slidenum">
              <a:pPr algn="r" hangingPunct="0">
                <a:defRPr sz="1400"/>
              </a:pPr>
              <a:t>‹N°›</a:t>
            </a:fld>
            <a:endParaRPr lang="fr-FR" sz="1300">
              <a:latin typeface="Liberation Sans" pitchFamily="18"/>
              <a:ea typeface="Segoe UI" pitchFamily="2"/>
              <a:cs typeface="Tahoma" pitchFamily="2"/>
            </a:endParaRPr>
          </a:p>
        </p:txBody>
      </p:sp>
    </p:spTree>
    <p:extLst>
      <p:ext uri="{BB962C8B-B14F-4D97-AF65-F5344CB8AC3E}">
        <p14:creationId xmlns:p14="http://schemas.microsoft.com/office/powerpoint/2010/main" val="27219754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idx="2"/>
          </p:nvPr>
        </p:nvSpPr>
        <p:spPr>
          <a:xfrm>
            <a:off x="917575" y="754063"/>
            <a:ext cx="4962525" cy="3722687"/>
          </a:xfrm>
          <a:prstGeom prst="rect">
            <a:avLst/>
          </a:prstGeom>
          <a:noFill/>
          <a:ln>
            <a:noFill/>
            <a:prstDash val="solid"/>
          </a:ln>
        </p:spPr>
      </p:sp>
      <p:sp>
        <p:nvSpPr>
          <p:cNvPr id="3" name="Espace réservé des commentaires 2"/>
          <p:cNvSpPr txBox="1">
            <a:spLocks noGrp="1"/>
          </p:cNvSpPr>
          <p:nvPr>
            <p:ph type="body" sz="quarter" idx="3"/>
          </p:nvPr>
        </p:nvSpPr>
        <p:spPr>
          <a:xfrm>
            <a:off x="679797" y="4715068"/>
            <a:ext cx="5438050" cy="4466731"/>
          </a:xfrm>
          <a:prstGeom prst="rect">
            <a:avLst/>
          </a:prstGeom>
          <a:noFill/>
          <a:ln>
            <a:noFill/>
          </a:ln>
        </p:spPr>
        <p:txBody>
          <a:bodyPr lIns="0" tIns="0" rIns="0" bIns="0"/>
          <a:lstStyle/>
          <a:p>
            <a:endParaRPr lang="fr-FR"/>
          </a:p>
        </p:txBody>
      </p:sp>
      <p:sp>
        <p:nvSpPr>
          <p:cNvPr id="4" name="Espace réservé de l'en-tête 3"/>
          <p:cNvSpPr txBox="1">
            <a:spLocks noGrp="1"/>
          </p:cNvSpPr>
          <p:nvPr>
            <p:ph type="hdr" sz="quarter"/>
          </p:nvPr>
        </p:nvSpPr>
        <p:spPr>
          <a:xfrm>
            <a:off x="0" y="0"/>
            <a:ext cx="2949994" cy="496006"/>
          </a:xfrm>
          <a:prstGeom prst="rect">
            <a:avLst/>
          </a:prstGeom>
          <a:noFill/>
          <a:ln>
            <a:noFill/>
          </a:ln>
        </p:spPr>
        <p:txBody>
          <a:bodyPr lIns="0" tIns="0" rIns="0" bIns="0" anchorCtr="0"/>
          <a:lstStyle>
            <a:lvl1pPr lvl="0" hangingPunct="0">
              <a:buNone/>
              <a:tabLst/>
              <a:defRPr lang="fr-FR" sz="1300">
                <a:latin typeface="Liberation Serif" pitchFamily="18"/>
                <a:ea typeface="Segoe UI" pitchFamily="2"/>
                <a:cs typeface="Tahoma" pitchFamily="2"/>
              </a:defRPr>
            </a:lvl1pPr>
          </a:lstStyle>
          <a:p>
            <a:pPr lvl="0"/>
            <a:endParaRPr lang="fr-FR"/>
          </a:p>
        </p:txBody>
      </p:sp>
      <p:sp>
        <p:nvSpPr>
          <p:cNvPr id="5" name="Espace réservé de la date 4"/>
          <p:cNvSpPr txBox="1">
            <a:spLocks noGrp="1"/>
          </p:cNvSpPr>
          <p:nvPr>
            <p:ph type="dt" idx="1"/>
          </p:nvPr>
        </p:nvSpPr>
        <p:spPr>
          <a:xfrm>
            <a:off x="3847649" y="0"/>
            <a:ext cx="2949994" cy="496006"/>
          </a:xfrm>
          <a:prstGeom prst="rect">
            <a:avLst/>
          </a:prstGeom>
          <a:noFill/>
          <a:ln>
            <a:noFill/>
          </a:ln>
        </p:spPr>
        <p:txBody>
          <a:bodyPr lIns="0" tIns="0" rIns="0" bIns="0" anchorCtr="0"/>
          <a:lstStyle>
            <a:lvl1pPr lvl="0" algn="r" hangingPunct="0">
              <a:buNone/>
              <a:tabLst/>
              <a:defRPr lang="fr-FR" sz="1300">
                <a:latin typeface="Liberation Serif" pitchFamily="18"/>
                <a:ea typeface="Segoe UI" pitchFamily="2"/>
                <a:cs typeface="Tahoma" pitchFamily="2"/>
              </a:defRPr>
            </a:lvl1pPr>
          </a:lstStyle>
          <a:p>
            <a:pPr lvl="0"/>
            <a:endParaRPr lang="fr-FR"/>
          </a:p>
        </p:txBody>
      </p:sp>
      <p:sp>
        <p:nvSpPr>
          <p:cNvPr id="6" name="Espace réservé du pied de page 5"/>
          <p:cNvSpPr txBox="1">
            <a:spLocks noGrp="1"/>
          </p:cNvSpPr>
          <p:nvPr>
            <p:ph type="ftr" sz="quarter" idx="4"/>
          </p:nvPr>
        </p:nvSpPr>
        <p:spPr>
          <a:xfrm>
            <a:off x="0" y="9430471"/>
            <a:ext cx="2949994" cy="496006"/>
          </a:xfrm>
          <a:prstGeom prst="rect">
            <a:avLst/>
          </a:prstGeom>
          <a:noFill/>
          <a:ln>
            <a:noFill/>
          </a:ln>
        </p:spPr>
        <p:txBody>
          <a:bodyPr lIns="0" tIns="0" rIns="0" bIns="0" anchor="b" anchorCtr="0"/>
          <a:lstStyle>
            <a:lvl1pPr lvl="0" hangingPunct="0">
              <a:buNone/>
              <a:tabLst/>
              <a:defRPr lang="fr-FR" sz="1300">
                <a:latin typeface="Liberation Serif" pitchFamily="18"/>
                <a:ea typeface="Segoe UI" pitchFamily="2"/>
                <a:cs typeface="Tahoma" pitchFamily="2"/>
              </a:defRPr>
            </a:lvl1pPr>
          </a:lstStyle>
          <a:p>
            <a:pPr lvl="0"/>
            <a:endParaRPr lang="fr-FR"/>
          </a:p>
        </p:txBody>
      </p:sp>
      <p:sp>
        <p:nvSpPr>
          <p:cNvPr id="7" name="Espace réservé du numéro de diapositive 6"/>
          <p:cNvSpPr txBox="1">
            <a:spLocks noGrp="1"/>
          </p:cNvSpPr>
          <p:nvPr>
            <p:ph type="sldNum" sz="quarter" idx="5"/>
          </p:nvPr>
        </p:nvSpPr>
        <p:spPr>
          <a:xfrm>
            <a:off x="3847649" y="9430471"/>
            <a:ext cx="2949994" cy="496006"/>
          </a:xfrm>
          <a:prstGeom prst="rect">
            <a:avLst/>
          </a:prstGeom>
          <a:noFill/>
          <a:ln>
            <a:noFill/>
          </a:ln>
        </p:spPr>
        <p:txBody>
          <a:bodyPr lIns="0" tIns="0" rIns="0" bIns="0" anchor="b" anchorCtr="0"/>
          <a:lstStyle>
            <a:lvl1pPr lvl="0" algn="r" hangingPunct="0">
              <a:buNone/>
              <a:tabLst/>
              <a:defRPr lang="fr-FR" sz="1300">
                <a:latin typeface="Liberation Serif" pitchFamily="18"/>
                <a:ea typeface="Segoe UI" pitchFamily="2"/>
                <a:cs typeface="Tahoma" pitchFamily="2"/>
              </a:defRPr>
            </a:lvl1pPr>
          </a:lstStyle>
          <a:p>
            <a:pPr lvl="0"/>
            <a:fld id="{0359A4B6-5E56-4BDD-B4A1-44EF3802F4FB}" type="slidenum">
              <a:t>‹N°›</a:t>
            </a:fld>
            <a:endParaRPr lang="fr-FR"/>
          </a:p>
        </p:txBody>
      </p:sp>
    </p:spTree>
    <p:extLst>
      <p:ext uri="{BB962C8B-B14F-4D97-AF65-F5344CB8AC3E}">
        <p14:creationId xmlns:p14="http://schemas.microsoft.com/office/powerpoint/2010/main" val="1228188811"/>
      </p:ext>
    </p:extLst>
  </p:cSld>
  <p:clrMap bg1="lt1" tx1="dk1" bg2="lt2" tx2="dk2" accent1="accent1" accent2="accent2" accent3="accent3" accent4="accent4" accent5="accent5" accent6="accent6" hlink="hlink" folHlink="folHlink"/>
  <p:notesStyle>
    <a:lvl1pPr marL="216000" marR="0" indent="-216000" hangingPunct="0">
      <a:tabLst/>
      <a:defRPr lang="fr-FR" sz="2000" b="0" i="0" u="none" strike="noStrike" kern="1200" cap="none">
        <a:ln>
          <a:noFill/>
        </a:ln>
        <a:latin typeface="Liberation Sans"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youtu.be/7quHGbemeiM"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17575" y="754063"/>
            <a:ext cx="4960938" cy="3722687"/>
          </a:xfrm>
          <a:solidFill>
            <a:srgbClr val="729FCF"/>
          </a:solidFill>
          <a:ln w="25400">
            <a:solidFill>
              <a:srgbClr val="3465A4"/>
            </a:solidFill>
            <a:prstDash val="solid"/>
          </a:ln>
        </p:spPr>
      </p:sp>
      <p:sp>
        <p:nvSpPr>
          <p:cNvPr id="3" name="Espace réservé des commentaires 2"/>
          <p:cNvSpPr txBox="1">
            <a:spLocks noGrp="1"/>
          </p:cNvSpPr>
          <p:nvPr>
            <p:ph type="body" sz="quarter" idx="1"/>
          </p:nvPr>
        </p:nvSpPr>
        <p:spPr>
          <a:xfrm>
            <a:off x="679797" y="4715069"/>
            <a:ext cx="5438050" cy="307777"/>
          </a:xfrm>
        </p:spPr>
        <p:txBody>
          <a:bodyPr>
            <a:spAutoFit/>
          </a:bodyPr>
          <a:lstStyle/>
          <a:p>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7575" y="754063"/>
            <a:ext cx="4960938" cy="3722687"/>
          </a:xfrm>
        </p:spPr>
      </p:sp>
      <p:sp>
        <p:nvSpPr>
          <p:cNvPr id="3" name="Espace réservé des commentaires 2"/>
          <p:cNvSpPr>
            <a:spLocks noGrp="1"/>
          </p:cNvSpPr>
          <p:nvPr>
            <p:ph type="body" idx="1"/>
          </p:nvPr>
        </p:nvSpPr>
        <p:spPr/>
        <p:txBody>
          <a:bodyPr/>
          <a:lstStyle/>
          <a:p>
            <a:r>
              <a:rPr lang="fr-FR" dirty="0" smtClean="0"/>
              <a:t>Bien détailler ce qu’est l’itération de l’unité: « Deux et encore</a:t>
            </a:r>
            <a:r>
              <a:rPr lang="fr-FR" baseline="0" dirty="0" smtClean="0"/>
              <a:t> un, ça fait trois ».</a:t>
            </a:r>
            <a:endParaRPr lang="fr-FR" dirty="0" smtClean="0"/>
          </a:p>
          <a:p>
            <a:r>
              <a:rPr lang="fr-FR" dirty="0" smtClean="0"/>
              <a:t>A l’oral, lever les malentendus:</a:t>
            </a:r>
          </a:p>
          <a:p>
            <a:pPr marL="314186" indent="-314186">
              <a:buFont typeface="Wingdings" panose="05000000000000000000" pitchFamily="2" charset="2"/>
              <a:buChar char="Ø"/>
            </a:pPr>
            <a:r>
              <a:rPr lang="fr-FR" dirty="0">
                <a:solidFill>
                  <a:srgbClr val="000000"/>
                </a:solidFill>
                <a:ea typeface="Segoe UI" pitchFamily="2"/>
              </a:rPr>
              <a:t>Compter et dénombrer sont des activités bien différentes.</a:t>
            </a:r>
          </a:p>
          <a:p>
            <a:pPr lvl="0">
              <a:buNone/>
            </a:pPr>
            <a:r>
              <a:rPr lang="zh-CN" altLang="fr-FR" dirty="0">
                <a:solidFill>
                  <a:srgbClr val="000000"/>
                </a:solidFill>
              </a:rPr>
              <a:t>➢ </a:t>
            </a:r>
            <a:r>
              <a:rPr lang="fr-FR" altLang="zh-CN" dirty="0">
                <a:solidFill>
                  <a:srgbClr val="000000"/>
                </a:solidFill>
              </a:rPr>
              <a:t>	   </a:t>
            </a:r>
            <a:r>
              <a:rPr lang="fr-FR" dirty="0">
                <a:solidFill>
                  <a:srgbClr val="000000"/>
                </a:solidFill>
                <a:ea typeface="Segoe UI" pitchFamily="2"/>
              </a:rPr>
              <a:t>Imaginer que l’on progresse en augmentant la quantité </a:t>
            </a:r>
            <a:r>
              <a:rPr lang="fr-FR" dirty="0" smtClean="0">
                <a:solidFill>
                  <a:srgbClr val="000000"/>
                </a:solidFill>
                <a:ea typeface="Segoe UI" pitchFamily="2"/>
              </a:rPr>
              <a:t>étudiée.</a:t>
            </a:r>
          </a:p>
          <a:p>
            <a:pPr lvl="0">
              <a:buNone/>
            </a:pPr>
            <a:r>
              <a:rPr lang="zh-CN" altLang="fr-FR" dirty="0" smtClean="0">
                <a:solidFill>
                  <a:srgbClr val="CD0000"/>
                </a:solidFill>
              </a:rPr>
              <a:t>➢    </a:t>
            </a:r>
            <a:r>
              <a:rPr lang="fr-FR" dirty="0" smtClean="0">
                <a:solidFill>
                  <a:srgbClr val="CD0000"/>
                </a:solidFill>
                <a:ea typeface="Segoe UI" pitchFamily="2"/>
              </a:rPr>
              <a:t>Attention aux fiches avec les temps d’activités annexes trop importants : découper, coller, compter... qui éloignent des mathématiques, les élèves ne sont plus dans </a:t>
            </a:r>
            <a:r>
              <a:rPr lang="fr-FR" baseline="0" dirty="0" smtClean="0">
                <a:solidFill>
                  <a:srgbClr val="CD0000"/>
                </a:solidFill>
                <a:ea typeface="Segoe UI" pitchFamily="2"/>
              </a:rPr>
              <a:t>  </a:t>
            </a:r>
            <a:r>
              <a:rPr lang="fr-FR" dirty="0" smtClean="0">
                <a:solidFill>
                  <a:srgbClr val="CD0000"/>
                </a:solidFill>
                <a:ea typeface="Segoe UI" pitchFamily="2"/>
              </a:rPr>
              <a:t>l’acquisition, mais dans l’activité.</a:t>
            </a:r>
          </a:p>
          <a:p>
            <a:pPr lvl="0">
              <a:buNone/>
            </a:pPr>
            <a:r>
              <a:rPr lang="zh-CN" altLang="fr-FR" dirty="0" smtClean="0">
                <a:solidFill>
                  <a:srgbClr val="000000"/>
                </a:solidFill>
              </a:rPr>
              <a:t>➢    </a:t>
            </a:r>
            <a:r>
              <a:rPr lang="fr-FR" altLang="zh-CN" dirty="0">
                <a:solidFill>
                  <a:srgbClr val="000000"/>
                </a:solidFill>
              </a:rPr>
              <a:t>Penser que l</a:t>
            </a:r>
            <a:r>
              <a:rPr lang="fr-FR" dirty="0">
                <a:solidFill>
                  <a:srgbClr val="000000"/>
                </a:solidFill>
                <a:ea typeface="Segoe UI" pitchFamily="2"/>
              </a:rPr>
              <a:t>a « perception des nombres » est naturelle alors que le passage au symbolique s’apprend. La construction du nombre s’apprend aussi.</a:t>
            </a:r>
          </a:p>
          <a:p>
            <a:pPr lvl="0">
              <a:buNone/>
            </a:pPr>
            <a:r>
              <a:rPr lang="zh-CN" altLang="fr-FR" dirty="0">
                <a:solidFill>
                  <a:srgbClr val="000000"/>
                </a:solidFill>
              </a:rPr>
              <a:t>➢    </a:t>
            </a:r>
            <a:r>
              <a:rPr lang="fr-FR" dirty="0">
                <a:solidFill>
                  <a:srgbClr val="000000"/>
                </a:solidFill>
                <a:ea typeface="Segoe UI" pitchFamily="2"/>
              </a:rPr>
              <a:t>Le principe de la numération décimale n’est à aborder qu’au CP.</a:t>
            </a:r>
            <a:endParaRPr lang="fr-FR" dirty="0"/>
          </a:p>
        </p:txBody>
      </p:sp>
      <p:sp>
        <p:nvSpPr>
          <p:cNvPr id="4" name="Espace réservé du numéro de diapositive 3"/>
          <p:cNvSpPr>
            <a:spLocks noGrp="1"/>
          </p:cNvSpPr>
          <p:nvPr>
            <p:ph type="sldNum" sz="quarter" idx="10"/>
          </p:nvPr>
        </p:nvSpPr>
        <p:spPr/>
        <p:txBody>
          <a:bodyPr/>
          <a:lstStyle/>
          <a:p>
            <a:pPr lvl="0"/>
            <a:fld id="{0359A4B6-5E56-4BDD-B4A1-44EF3802F4FB}" type="slidenum">
              <a:rPr lang="fr-FR" smtClean="0"/>
              <a:t>10</a:t>
            </a:fld>
            <a:endParaRPr lang="fr-FR"/>
          </a:p>
        </p:txBody>
      </p:sp>
    </p:spTree>
    <p:extLst>
      <p:ext uri="{BB962C8B-B14F-4D97-AF65-F5344CB8AC3E}">
        <p14:creationId xmlns:p14="http://schemas.microsoft.com/office/powerpoint/2010/main" val="12388657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17575" y="754063"/>
            <a:ext cx="4960938" cy="3722687"/>
          </a:xfrm>
          <a:solidFill>
            <a:srgbClr val="729FCF"/>
          </a:solidFill>
          <a:ln w="25400">
            <a:solidFill>
              <a:srgbClr val="3465A4"/>
            </a:solidFill>
            <a:prstDash val="solid"/>
          </a:ln>
        </p:spPr>
      </p:sp>
      <p:sp>
        <p:nvSpPr>
          <p:cNvPr id="3" name="Espace réservé des commentaires 2"/>
          <p:cNvSpPr txBox="1">
            <a:spLocks noGrp="1"/>
          </p:cNvSpPr>
          <p:nvPr>
            <p:ph type="body" sz="quarter" idx="1"/>
          </p:nvPr>
        </p:nvSpPr>
        <p:spPr/>
        <p:txBody>
          <a:bodyPr/>
          <a:lstStyle/>
          <a:p>
            <a:r>
              <a:rPr lang="fr-FR" dirty="0" smtClean="0"/>
              <a:t>Modéliser l’itération de l’unité: Si les objets</a:t>
            </a:r>
            <a:r>
              <a:rPr lang="fr-FR" baseline="0" dirty="0" smtClean="0"/>
              <a:t> le permettent, les déplacer; sinon on peut les cacher.</a:t>
            </a:r>
            <a:endParaRPr lang="fr-F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17575" y="754063"/>
            <a:ext cx="4960938" cy="3722687"/>
          </a:xfrm>
          <a:solidFill>
            <a:srgbClr val="729FCF"/>
          </a:solidFill>
          <a:ln w="25400">
            <a:solidFill>
              <a:srgbClr val="3465A4"/>
            </a:solidFill>
            <a:prstDash val="solid"/>
          </a:ln>
        </p:spPr>
      </p:sp>
      <p:sp>
        <p:nvSpPr>
          <p:cNvPr id="3" name="Espace réservé des commentaires 2"/>
          <p:cNvSpPr txBox="1">
            <a:spLocks noGrp="1"/>
          </p:cNvSpPr>
          <p:nvPr>
            <p:ph type="body" sz="quarter" idx="1"/>
          </p:nvPr>
        </p:nvSpPr>
        <p:spPr/>
        <p:txBody>
          <a:bodyPr/>
          <a:lstStyle/>
          <a:p>
            <a:r>
              <a:rPr lang="fr-FR" dirty="0" smtClean="0"/>
              <a:t>Jean BRUN:</a:t>
            </a:r>
          </a:p>
          <a:p>
            <a:r>
              <a:rPr lang="fr-FR" sz="1800" dirty="0"/>
              <a:t>docteur de troisième cycle en psychologie de l'Université Lyon 11, professeur en didactique des mathématiques à la Faculté de Psychologie et des Sciences de l'Education de l'Université de Genève. Ses travaux ont pour thème l'étude des rapports entre le développement cognitif et l'enseignement des mathématiques en prenant en compte la situation d'enseignement, et ce, aux niveaux de la scolarité des élèves de 6 à 12 ans. </a:t>
            </a:r>
            <a:endParaRPr lang="fr-F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800" dirty="0" smtClean="0"/>
              <a:t>Claire </a:t>
            </a:r>
            <a:r>
              <a:rPr lang="fr-FR" sz="1800" dirty="0" err="1" smtClean="0"/>
              <a:t>Margolinas</a:t>
            </a:r>
            <a:r>
              <a:rPr lang="fr-FR" sz="1800" dirty="0" smtClean="0"/>
              <a:t> </a:t>
            </a:r>
            <a:r>
              <a:rPr lang="fr-FR" sz="1800" dirty="0" smtClean="0"/>
              <a:t>est maître de conférences en didactique des mathématiques, habilitée à diriger les recherches en sciences de l'éducation, membre du laboratoire </a:t>
            </a:r>
            <a:r>
              <a:rPr lang="fr-FR" sz="1800" dirty="0" err="1" smtClean="0"/>
              <a:t>ACTé</a:t>
            </a:r>
            <a:r>
              <a:rPr lang="fr-FR" sz="1800" dirty="0" smtClean="0"/>
              <a:t> (Activité, Connaissance, Transmission, éducation) de l'Université Clermont-Auvergne.</a:t>
            </a:r>
            <a:endParaRPr lang="fr-FR" sz="1800" dirty="0"/>
          </a:p>
          <a:p>
            <a:r>
              <a:rPr lang="fr-FR" sz="1800" dirty="0"/>
              <a:t>Le savoir est d’emblée présenté dans sa forme culturelle</a:t>
            </a:r>
            <a:r>
              <a:rPr lang="fr-FR" sz="1800" dirty="0" smtClean="0"/>
              <a:t>.</a:t>
            </a:r>
          </a:p>
          <a:p>
            <a:r>
              <a:rPr lang="fr-FR" sz="1800" dirty="0" smtClean="0"/>
              <a:t>Acculturation : Processus par lequel une personne ou un groupe assimile une culture étrangère à la sienne.</a:t>
            </a:r>
            <a:endParaRPr lang="fr-FR" sz="1800" dirty="0"/>
          </a:p>
          <a:p>
            <a:r>
              <a:rPr lang="fr-FR" sz="1800" dirty="0"/>
              <a:t>Observer les progrès c’est observer la plus ou moins grande conformité de la réponse de l’élève avec la réponse culturelle.</a:t>
            </a:r>
          </a:p>
          <a:p>
            <a:r>
              <a:rPr lang="fr-FR" sz="1800" dirty="0"/>
              <a:t>L’enseignant pose une question connue et l’élève doit restituer la bonne réponse.</a:t>
            </a:r>
          </a:p>
          <a:p>
            <a:r>
              <a:rPr lang="fr-FR" sz="1800" dirty="0" smtClean="0"/>
              <a:t>Ex</a:t>
            </a:r>
            <a:r>
              <a:rPr lang="fr-FR" sz="1800" dirty="0"/>
              <a:t>: Après quatre il y a?</a:t>
            </a:r>
          </a:p>
          <a:p>
            <a:r>
              <a:rPr lang="fr-FR" sz="1800" dirty="0" smtClean="0"/>
              <a:t>Ex</a:t>
            </a:r>
            <a:r>
              <a:rPr lang="fr-FR" sz="1800" dirty="0"/>
              <a:t>: Il y a combien de jetons? </a:t>
            </a:r>
            <a:endParaRPr lang="fr-FR" sz="1800" dirty="0" smtClean="0"/>
          </a:p>
          <a:p>
            <a:endParaRPr lang="fr-FR" sz="1800" dirty="0"/>
          </a:p>
          <a:p>
            <a:endParaRPr lang="fr-FR" dirty="0"/>
          </a:p>
        </p:txBody>
      </p:sp>
      <p:sp>
        <p:nvSpPr>
          <p:cNvPr id="4" name="Espace réservé du numéro de diapositive 3"/>
          <p:cNvSpPr>
            <a:spLocks noGrp="1"/>
          </p:cNvSpPr>
          <p:nvPr>
            <p:ph type="sldNum" sz="quarter" idx="10"/>
          </p:nvPr>
        </p:nvSpPr>
        <p:spPr/>
        <p:txBody>
          <a:bodyPr/>
          <a:lstStyle/>
          <a:p>
            <a:pPr lvl="0"/>
            <a:fld id="{0359A4B6-5E56-4BDD-B4A1-44EF3802F4FB}" type="slidenum">
              <a:rPr lang="fr-FR" smtClean="0"/>
              <a:t>13</a:t>
            </a:fld>
            <a:endParaRPr lang="fr-FR"/>
          </a:p>
        </p:txBody>
      </p:sp>
    </p:spTree>
    <p:extLst>
      <p:ext uri="{BB962C8B-B14F-4D97-AF65-F5344CB8AC3E}">
        <p14:creationId xmlns:p14="http://schemas.microsoft.com/office/powerpoint/2010/main" val="31021175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800" i="1" dirty="0"/>
              <a:t>La quantité et la position se définissent comme connaissance en situation.</a:t>
            </a:r>
          </a:p>
          <a:p>
            <a:r>
              <a:rPr lang="fr-FR" sz="1800" dirty="0"/>
              <a:t>Avoir la même quantité ou la même position a un sens d’abord dans </a:t>
            </a:r>
            <a:r>
              <a:rPr lang="fr-FR" sz="1800" b="1" u="sng" dirty="0"/>
              <a:t>une</a:t>
            </a:r>
            <a:r>
              <a:rPr lang="fr-FR" sz="1800" dirty="0"/>
              <a:t> situation puis dans </a:t>
            </a:r>
            <a:r>
              <a:rPr lang="fr-FR" sz="1800" b="1" u="sng" dirty="0"/>
              <a:t>des</a:t>
            </a:r>
            <a:r>
              <a:rPr lang="fr-FR" sz="1800" dirty="0"/>
              <a:t> situations ou dans </a:t>
            </a:r>
            <a:r>
              <a:rPr lang="fr-FR" sz="1800" b="1" u="sng" dirty="0"/>
              <a:t>toutes les</a:t>
            </a:r>
            <a:r>
              <a:rPr lang="fr-FR" sz="1800" dirty="0"/>
              <a:t> situations similaires.</a:t>
            </a:r>
          </a:p>
          <a:p>
            <a:endParaRPr lang="fr-FR" sz="1800" dirty="0"/>
          </a:p>
          <a:p>
            <a:r>
              <a:rPr lang="fr-FR" sz="1800" dirty="0"/>
              <a:t>Situations de </a:t>
            </a:r>
            <a:r>
              <a:rPr lang="fr-FR" sz="1800" dirty="0" smtClean="0"/>
              <a:t>formulation : </a:t>
            </a:r>
            <a:r>
              <a:rPr lang="fr-FR" sz="1800" dirty="0"/>
              <a:t>l</a:t>
            </a:r>
            <a:r>
              <a:rPr lang="fr-FR" sz="1800" dirty="0" smtClean="0"/>
              <a:t>e </a:t>
            </a:r>
            <a:r>
              <a:rPr lang="fr-FR" sz="1800" dirty="0"/>
              <a:t>langage peut être l’auto-formulation ou une formulation à autrui.</a:t>
            </a:r>
            <a:endParaRPr lang="fr-FR" dirty="0"/>
          </a:p>
        </p:txBody>
      </p:sp>
      <p:sp>
        <p:nvSpPr>
          <p:cNvPr id="4" name="Espace réservé du numéro de diapositive 3"/>
          <p:cNvSpPr>
            <a:spLocks noGrp="1"/>
          </p:cNvSpPr>
          <p:nvPr>
            <p:ph type="sldNum" sz="quarter" idx="10"/>
          </p:nvPr>
        </p:nvSpPr>
        <p:spPr/>
        <p:txBody>
          <a:bodyPr/>
          <a:lstStyle/>
          <a:p>
            <a:pPr lvl="0"/>
            <a:fld id="{0359A4B6-5E56-4BDD-B4A1-44EF3802F4FB}" type="slidenum">
              <a:rPr lang="fr-FR" smtClean="0"/>
              <a:t>14</a:t>
            </a:fld>
            <a:endParaRPr lang="fr-FR"/>
          </a:p>
        </p:txBody>
      </p:sp>
    </p:spTree>
    <p:extLst>
      <p:ext uri="{BB962C8B-B14F-4D97-AF65-F5344CB8AC3E}">
        <p14:creationId xmlns:p14="http://schemas.microsoft.com/office/powerpoint/2010/main" val="27936626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17575" y="754063"/>
            <a:ext cx="4960938" cy="3722687"/>
          </a:xfrm>
          <a:solidFill>
            <a:srgbClr val="729FCF"/>
          </a:solidFill>
          <a:ln w="25400">
            <a:solidFill>
              <a:srgbClr val="3465A4"/>
            </a:solidFill>
            <a:prstDash val="solid"/>
          </a:ln>
        </p:spPr>
      </p:sp>
      <p:sp>
        <p:nvSpPr>
          <p:cNvPr id="3" name="Espace réservé des commentaires 2"/>
          <p:cNvSpPr txBox="1">
            <a:spLocks noGrp="1"/>
          </p:cNvSpPr>
          <p:nvPr>
            <p:ph type="body" sz="quarter" idx="1"/>
          </p:nvPr>
        </p:nvSpPr>
        <p:spPr/>
        <p:txBody>
          <a:bodyPr/>
          <a:lstStyle/>
          <a:p>
            <a:r>
              <a:rPr lang="fr-FR" b="1" dirty="0" smtClean="0"/>
              <a:t>Gérard VERGNAUD</a:t>
            </a:r>
            <a:r>
              <a:rPr lang="fr-FR" dirty="0" smtClean="0"/>
              <a:t> est directeur de recherche au CNRS. Spécialiste de psychologie cognitive et de didactique, il a piloté pendant dix-huit ans le groupement de recherche sur la didactique des mathématiques et de la physique et créé le Club CRIN Evolutions du travail face aux mutations technologique. </a:t>
            </a:r>
            <a:br>
              <a:rPr lang="fr-FR" dirty="0" smtClean="0"/>
            </a:br>
            <a:r>
              <a:rPr lang="fr-FR" dirty="0" smtClean="0"/>
              <a:t/>
            </a:r>
            <a:br>
              <a:rPr lang="fr-FR" dirty="0" smtClean="0"/>
            </a:br>
            <a:r>
              <a:rPr lang="fr-FR" dirty="0" smtClean="0"/>
              <a:t>Son œuvre a porté sur l’acquisition des connaissances chez les jeunes enfants. Disciple de Piaget, il a dégagé dans son œuvre les phases naturelles de l’apprentissage scolaire et les acquis de l’expérience au long des phases de développement de l’enfant.</a:t>
            </a:r>
            <a:endParaRPr lang="fr-F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On voit ici que le sens de la recherche suit le cheminement de la pensée et du langage et respecte l’ordre de présentation des données.</a:t>
            </a:r>
            <a:endParaRPr lang="fr-FR" dirty="0"/>
          </a:p>
        </p:txBody>
      </p:sp>
      <p:sp>
        <p:nvSpPr>
          <p:cNvPr id="4" name="Espace réservé du numéro de diapositive 3"/>
          <p:cNvSpPr>
            <a:spLocks noGrp="1"/>
          </p:cNvSpPr>
          <p:nvPr>
            <p:ph type="sldNum" sz="quarter" idx="10"/>
          </p:nvPr>
        </p:nvSpPr>
        <p:spPr/>
        <p:txBody>
          <a:bodyPr/>
          <a:lstStyle/>
          <a:p>
            <a:pPr lvl="0"/>
            <a:fld id="{0359A4B6-5E56-4BDD-B4A1-44EF3802F4FB}" type="slidenum">
              <a:rPr lang="fr-FR" smtClean="0"/>
              <a:t>16</a:t>
            </a:fld>
            <a:endParaRPr lang="fr-FR"/>
          </a:p>
        </p:txBody>
      </p:sp>
    </p:spTree>
    <p:extLst>
      <p:ext uri="{BB962C8B-B14F-4D97-AF65-F5344CB8AC3E}">
        <p14:creationId xmlns:p14="http://schemas.microsoft.com/office/powerpoint/2010/main" val="14887956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Les inconnues sont placées en début d’énoncé et confrontent d’emblée l’élève à une représentation de l’absent. Le sens de la recherche s’inverse et c’est ce mouvement de recul de la pensée que l’on a essayé de conceptualiser.</a:t>
            </a:r>
          </a:p>
          <a:p>
            <a:r>
              <a:rPr lang="fr-FR" dirty="0" smtClean="0"/>
              <a:t>La première structure nécessiterait la maîtrise de l’inclusion. Dans notre cour nous avons 5 bancs. Pendant la récréation, 3 bancs sont occupés par des enfants. Combien de bancs sont vides ?</a:t>
            </a:r>
          </a:p>
          <a:p>
            <a:r>
              <a:rPr lang="fr-FR" dirty="0" smtClean="0"/>
              <a:t>La deuxième structure nécessiterait la maîtrise de la réversibilité des transformations. Max avait des billes dans un sac. Il en a donné 5 . Maintenant il lui en reste 3. Combien en avait-il avant ?</a:t>
            </a:r>
          </a:p>
          <a:p>
            <a:endParaRPr lang="fr-FR" dirty="0"/>
          </a:p>
        </p:txBody>
      </p:sp>
      <p:sp>
        <p:nvSpPr>
          <p:cNvPr id="4" name="Espace réservé du numéro de diapositive 3"/>
          <p:cNvSpPr>
            <a:spLocks noGrp="1"/>
          </p:cNvSpPr>
          <p:nvPr>
            <p:ph type="sldNum" sz="quarter" idx="10"/>
          </p:nvPr>
        </p:nvSpPr>
        <p:spPr/>
        <p:txBody>
          <a:bodyPr/>
          <a:lstStyle/>
          <a:p>
            <a:pPr lvl="0"/>
            <a:fld id="{0359A4B6-5E56-4BDD-B4A1-44EF3802F4FB}" type="slidenum">
              <a:rPr lang="fr-FR" smtClean="0"/>
              <a:t>17</a:t>
            </a:fld>
            <a:endParaRPr lang="fr-FR"/>
          </a:p>
        </p:txBody>
      </p:sp>
    </p:spTree>
    <p:extLst>
      <p:ext uri="{BB962C8B-B14F-4D97-AF65-F5344CB8AC3E}">
        <p14:creationId xmlns:p14="http://schemas.microsoft.com/office/powerpoint/2010/main" val="25400826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Ces deux énoncés appartiennent à la catégorie des problèmes de transformation d’état.</a:t>
            </a:r>
          </a:p>
          <a:p>
            <a:r>
              <a:rPr lang="fr-FR" dirty="0" smtClean="0"/>
              <a:t>Le premier correspond à la recherche de l’état final connaissant l’état initial et la transformation (+). Il se résout en faisant 2 + 1 = 3. Ce genre de problème en GS est résolu à 87%.</a:t>
            </a:r>
          </a:p>
          <a:p>
            <a:r>
              <a:rPr lang="fr-FR" dirty="0" smtClean="0"/>
              <a:t>Le second correspond à la recherche de l’état initial connaissant la transformation (–) et l’état final. Il se résout en posant la même opération. Le taux de réussite est de 22% en GS.</a:t>
            </a:r>
          </a:p>
          <a:p>
            <a:r>
              <a:rPr lang="fr-FR" dirty="0" smtClean="0"/>
              <a:t>Si l’on s’en tient au premier type d’énoncé, l’enfant aura une conception simple de l’addition comme une quantité qui s’accroît et qui implique des compétences limitées.</a:t>
            </a:r>
          </a:p>
          <a:p>
            <a:r>
              <a:rPr lang="fr-FR" dirty="0" smtClean="0"/>
              <a:t>Toutes les situations ne se réduisent pas à ce cas de figure. La typologie de </a:t>
            </a:r>
            <a:r>
              <a:rPr lang="fr-FR" dirty="0" err="1" smtClean="0"/>
              <a:t>Vergnaud</a:t>
            </a:r>
            <a:r>
              <a:rPr lang="fr-FR" dirty="0" smtClean="0"/>
              <a:t> permet en toute conscience de diversifier les classes de problèmes que l’on propose aux élèves pour leur montrer qu’il n’y a pas de coïncidence entre les opérations arithmétiques (addition/soustraction) et les opérations de pensée (gagner ou perdre / avancer ou reculer...).</a:t>
            </a:r>
          </a:p>
          <a:p>
            <a:endParaRPr lang="fr-FR" dirty="0"/>
          </a:p>
        </p:txBody>
      </p:sp>
      <p:sp>
        <p:nvSpPr>
          <p:cNvPr id="4" name="Espace réservé du numéro de diapositive 3"/>
          <p:cNvSpPr>
            <a:spLocks noGrp="1"/>
          </p:cNvSpPr>
          <p:nvPr>
            <p:ph type="sldNum" sz="quarter" idx="10"/>
          </p:nvPr>
        </p:nvSpPr>
        <p:spPr/>
        <p:txBody>
          <a:bodyPr/>
          <a:lstStyle/>
          <a:p>
            <a:pPr lvl="0"/>
            <a:fld id="{0359A4B6-5E56-4BDD-B4A1-44EF3802F4FB}" type="slidenum">
              <a:rPr lang="fr-FR" smtClean="0"/>
              <a:t>18</a:t>
            </a:fld>
            <a:endParaRPr lang="fr-FR"/>
          </a:p>
        </p:txBody>
      </p:sp>
    </p:spTree>
    <p:extLst>
      <p:ext uri="{BB962C8B-B14F-4D97-AF65-F5344CB8AC3E}">
        <p14:creationId xmlns:p14="http://schemas.microsoft.com/office/powerpoint/2010/main" val="34599324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Une façon de représenter des</a:t>
            </a:r>
            <a:r>
              <a:rPr lang="fr-FR" baseline="0" dirty="0" smtClean="0"/>
              <a:t> typologies afin de varier les types de problèmes et ne pas en oublier.</a:t>
            </a:r>
            <a:endParaRPr lang="fr-FR" dirty="0"/>
          </a:p>
        </p:txBody>
      </p:sp>
      <p:sp>
        <p:nvSpPr>
          <p:cNvPr id="4" name="Espace réservé du numéro de diapositive 3"/>
          <p:cNvSpPr>
            <a:spLocks noGrp="1"/>
          </p:cNvSpPr>
          <p:nvPr>
            <p:ph type="sldNum" sz="quarter" idx="10"/>
          </p:nvPr>
        </p:nvSpPr>
        <p:spPr/>
        <p:txBody>
          <a:bodyPr/>
          <a:lstStyle/>
          <a:p>
            <a:pPr lvl="0"/>
            <a:fld id="{0359A4B6-5E56-4BDD-B4A1-44EF3802F4FB}" type="slidenum">
              <a:rPr lang="fr-FR" smtClean="0"/>
              <a:t>19</a:t>
            </a:fld>
            <a:endParaRPr lang="fr-FR"/>
          </a:p>
        </p:txBody>
      </p:sp>
    </p:spTree>
    <p:extLst>
      <p:ext uri="{BB962C8B-B14F-4D97-AF65-F5344CB8AC3E}">
        <p14:creationId xmlns:p14="http://schemas.microsoft.com/office/powerpoint/2010/main" val="544600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lvl="0"/>
            <a:fld id="{0359A4B6-5E56-4BDD-B4A1-44EF3802F4FB}" type="slidenum">
              <a:rPr lang="fr-FR" smtClean="0"/>
              <a:t>2</a:t>
            </a:fld>
            <a:endParaRPr lang="fr-FR"/>
          </a:p>
        </p:txBody>
      </p:sp>
    </p:spTree>
    <p:extLst>
      <p:ext uri="{BB962C8B-B14F-4D97-AF65-F5344CB8AC3E}">
        <p14:creationId xmlns:p14="http://schemas.microsoft.com/office/powerpoint/2010/main" val="7038234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un nouveau décret publiée le </a:t>
            </a:r>
            <a:r>
              <a:rPr lang="fr-FR" dirty="0" smtClean="0"/>
              <a:t>1</a:t>
            </a:r>
            <a:r>
              <a:rPr lang="fr-FR" baseline="30000" dirty="0" smtClean="0"/>
              <a:t>er</a:t>
            </a:r>
            <a:r>
              <a:rPr lang="fr-FR" dirty="0" smtClean="0"/>
              <a:t>  </a:t>
            </a:r>
            <a:r>
              <a:rPr lang="fr-FR" dirty="0" smtClean="0"/>
              <a:t>mars 2018 : </a:t>
            </a:r>
            <a:r>
              <a:rPr lang="fr-FR" sz="1200" b="0" dirty="0" smtClean="0">
                <a:latin typeface="Arial" panose="020B0604020202020204" pitchFamily="34" charset="0"/>
                <a:cs typeface="Arial" panose="020B0604020202020204" pitchFamily="34" charset="0"/>
              </a:rPr>
              <a:t>AGENTE/AGENT D'ACCOMPAGNEMENT A L'EDUCATION DE L'ENFANT</a:t>
            </a:r>
          </a:p>
          <a:p>
            <a:r>
              <a:rPr lang="fr-FR" sz="1200" dirty="0" smtClean="0"/>
              <a:t>Art. 2.-Les agents territoriaux spécialisés des écoles maternelles sont chargés de l'assistance au personnel enseignant pour l'accueil et l'hygiène des enfants des classes maternelles ou enfantines ainsi que de la préparation et la mise en état de propreté des locaux et du matériel servant directement à ces enfants. </a:t>
            </a:r>
            <a:br>
              <a:rPr lang="fr-FR" sz="1200" dirty="0" smtClean="0"/>
            </a:br>
            <a:r>
              <a:rPr lang="fr-FR" sz="1200" dirty="0" smtClean="0"/>
              <a:t>« Les agents territoriaux spécialisés des écoles maternelles appartiennent à la communauté éducative. Ils peuvent participer à la mise en œuvre des activités pédagogiques prévues par les enseignants et sous la responsabilité de ces derniers. Ils peuvent également assister les enseignants dans les classes ou établissements accueillant des enfants à besoins éducatifs particuliers. </a:t>
            </a:r>
            <a:br>
              <a:rPr lang="fr-FR" sz="1200" dirty="0" smtClean="0"/>
            </a:br>
            <a:r>
              <a:rPr lang="fr-FR" sz="1200" dirty="0" smtClean="0"/>
              <a:t>« En outre, ils peuvent être chargés de la surveillance des enfants des classes maternelles ou enfantines dans les lieux de restauration scolaire. Ils peuvent également être chargés, en journée, des missions prévues au premier alinéa et de l'animation dans le temps périscolaire ou lors des accueils de loisirs en dehors du domicile parental de ces enfants. </a:t>
            </a:r>
            <a:endParaRPr lang="fr-FR" sz="1200" b="0" dirty="0" smtClean="0">
              <a:latin typeface="Arial" panose="020B0604020202020204" pitchFamily="34" charset="0"/>
              <a:cs typeface="Arial" panose="020B0604020202020204" pitchFamily="34" charset="0"/>
            </a:endParaRPr>
          </a:p>
          <a:p>
            <a:r>
              <a:rPr lang="fr-FR" dirty="0" smtClean="0"/>
              <a:t>Il est important que l’ATSEM sache ce que l’on attend des élèves pour l’activité menée</a:t>
            </a:r>
            <a:r>
              <a:rPr lang="fr-FR" baseline="0" dirty="0" smtClean="0"/>
              <a:t> et que quelques gestes professionnels précis soient partagés avec l’enseignant (comptage-dénombrement et non numérotage). Cela permet à l’ATSEM de comprendre ce qu’elle fait et pourquoi elle le fait, mais également pourquoi on lui demande d’adopter une démarche particulière. </a:t>
            </a:r>
          </a:p>
          <a:p>
            <a:r>
              <a:rPr lang="fr-FR" baseline="0" dirty="0" smtClean="0"/>
              <a:t>Cardinal/ordinal: l’important n’est pas que l’ATSEM maitrise le vocabulaire précis mais bien qu’elle distingue les deux aspects du nombre lors des mises en œuvre (la quantité // la position ou le numéro).</a:t>
            </a:r>
          </a:p>
          <a:p>
            <a:endParaRPr lang="fr-FR" dirty="0" smtClean="0"/>
          </a:p>
        </p:txBody>
      </p:sp>
      <p:sp>
        <p:nvSpPr>
          <p:cNvPr id="4" name="Espace réservé du numéro de diapositive 3"/>
          <p:cNvSpPr>
            <a:spLocks noGrp="1"/>
          </p:cNvSpPr>
          <p:nvPr>
            <p:ph type="sldNum" sz="quarter" idx="10"/>
          </p:nvPr>
        </p:nvSpPr>
        <p:spPr/>
        <p:txBody>
          <a:bodyPr/>
          <a:lstStyle/>
          <a:p>
            <a:pPr lvl="0"/>
            <a:fld id="{0359A4B6-5E56-4BDD-B4A1-44EF3802F4FB}" type="slidenum">
              <a:rPr lang="fr-FR" smtClean="0"/>
              <a:t>21</a:t>
            </a:fld>
            <a:endParaRPr lang="fr-FR"/>
          </a:p>
        </p:txBody>
      </p:sp>
    </p:spTree>
    <p:extLst>
      <p:ext uri="{BB962C8B-B14F-4D97-AF65-F5344CB8AC3E}">
        <p14:creationId xmlns:p14="http://schemas.microsoft.com/office/powerpoint/2010/main" val="28832559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lvl="0"/>
            <a:fld id="{0359A4B6-5E56-4BDD-B4A1-44EF3802F4FB}" type="slidenum">
              <a:rPr lang="fr-FR" smtClean="0"/>
              <a:t>22</a:t>
            </a:fld>
            <a:endParaRPr lang="fr-FR"/>
          </a:p>
        </p:txBody>
      </p:sp>
    </p:spTree>
    <p:extLst>
      <p:ext uri="{BB962C8B-B14F-4D97-AF65-F5344CB8AC3E}">
        <p14:creationId xmlns:p14="http://schemas.microsoft.com/office/powerpoint/2010/main" val="13944154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S’appuyer sur ce tableau pour déterminer la programmation de cycle </a:t>
            </a:r>
          </a:p>
          <a:p>
            <a:pPr marL="216000" marR="0" indent="-216000" defTabSz="914400" eaLnBrk="1" fontAlgn="auto" latinLnBrk="0" hangingPunct="0">
              <a:lnSpc>
                <a:spcPct val="100000"/>
              </a:lnSpc>
              <a:spcBef>
                <a:spcPts val="0"/>
              </a:spcBef>
              <a:spcAft>
                <a:spcPts val="0"/>
              </a:spcAft>
              <a:buClrTx/>
              <a:buSzTx/>
              <a:buFontTx/>
              <a:buNone/>
              <a:tabLst/>
              <a:defRPr/>
            </a:pPr>
            <a:r>
              <a:rPr lang="fr-FR" sz="2000" b="0" i="0" u="sng" strike="noStrike" kern="1200" cap="none" dirty="0" smtClean="0">
                <a:ln>
                  <a:noFill/>
                </a:ln>
                <a:effectLst/>
                <a:latin typeface="Liberation Sans" pitchFamily="18"/>
                <a:hlinkClick r:id="rId3"/>
              </a:rPr>
              <a:t>https://youtu.be/7quHGbemeiM</a:t>
            </a:r>
            <a:endParaRPr lang="fr-FR" sz="2000" b="0" i="0" u="none" strike="noStrike" kern="1200" cap="none" dirty="0" smtClean="0">
              <a:ln>
                <a:noFill/>
              </a:ln>
              <a:effectLst/>
              <a:latin typeface="Liberation Sans" pitchFamily="18"/>
            </a:endParaRPr>
          </a:p>
          <a:p>
            <a:endParaRPr lang="fr-FR" dirty="0"/>
          </a:p>
        </p:txBody>
      </p:sp>
      <p:sp>
        <p:nvSpPr>
          <p:cNvPr id="4" name="Espace réservé du numéro de diapositive 3"/>
          <p:cNvSpPr>
            <a:spLocks noGrp="1"/>
          </p:cNvSpPr>
          <p:nvPr>
            <p:ph type="sldNum" sz="quarter" idx="10"/>
          </p:nvPr>
        </p:nvSpPr>
        <p:spPr/>
        <p:txBody>
          <a:bodyPr/>
          <a:lstStyle/>
          <a:p>
            <a:pPr lvl="0"/>
            <a:fld id="{0359A4B6-5E56-4BDD-B4A1-44EF3802F4FB}" type="slidenum">
              <a:rPr lang="fr-FR" smtClean="0"/>
              <a:t>23</a:t>
            </a:fld>
            <a:endParaRPr lang="fr-FR"/>
          </a:p>
        </p:txBody>
      </p:sp>
    </p:spTree>
    <p:extLst>
      <p:ext uri="{BB962C8B-B14F-4D97-AF65-F5344CB8AC3E}">
        <p14:creationId xmlns:p14="http://schemas.microsoft.com/office/powerpoint/2010/main" val="21946861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Cette</a:t>
            </a:r>
            <a:r>
              <a:rPr lang="fr-FR" baseline="0" dirty="0" smtClean="0"/>
              <a:t> diapo est pour le formateur: toutes les pistes ne pourront pas </a:t>
            </a:r>
            <a:r>
              <a:rPr lang="fr-FR" baseline="0" smtClean="0"/>
              <a:t>être exploitées.</a:t>
            </a:r>
            <a:endParaRPr lang="fr-FR" dirty="0"/>
          </a:p>
        </p:txBody>
      </p:sp>
      <p:sp>
        <p:nvSpPr>
          <p:cNvPr id="4" name="Espace réservé du numéro de diapositive 3"/>
          <p:cNvSpPr>
            <a:spLocks noGrp="1"/>
          </p:cNvSpPr>
          <p:nvPr>
            <p:ph type="sldNum" sz="quarter" idx="10"/>
          </p:nvPr>
        </p:nvSpPr>
        <p:spPr/>
        <p:txBody>
          <a:bodyPr/>
          <a:lstStyle/>
          <a:p>
            <a:pPr lvl="0"/>
            <a:fld id="{0359A4B6-5E56-4BDD-B4A1-44EF3802F4FB}" type="slidenum">
              <a:rPr lang="fr-FR" smtClean="0"/>
              <a:t>24</a:t>
            </a:fld>
            <a:endParaRPr lang="fr-FR"/>
          </a:p>
        </p:txBody>
      </p:sp>
    </p:spTree>
    <p:extLst>
      <p:ext uri="{BB962C8B-B14F-4D97-AF65-F5344CB8AC3E}">
        <p14:creationId xmlns:p14="http://schemas.microsoft.com/office/powerpoint/2010/main" val="1977899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lvl="0"/>
            <a:fld id="{0359A4B6-5E56-4BDD-B4A1-44EF3802F4FB}" type="slidenum">
              <a:rPr lang="fr-FR" smtClean="0"/>
              <a:t>3</a:t>
            </a:fld>
            <a:endParaRPr lang="fr-FR"/>
          </a:p>
        </p:txBody>
      </p:sp>
    </p:spTree>
    <p:extLst>
      <p:ext uri="{BB962C8B-B14F-4D97-AF65-F5344CB8AC3E}">
        <p14:creationId xmlns:p14="http://schemas.microsoft.com/office/powerpoint/2010/main" val="3255628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smtClean="0"/>
              <a:t>Ifé</a:t>
            </a:r>
            <a:r>
              <a:rPr lang="fr-FR" dirty="0" smtClean="0"/>
              <a:t> : Le rapport, qui ne prétend pas étudier un échantillon représentatif de la population enseignante, souligne néanmoins que sur l'échantillon étudié, près de huit enseignants sur dix n’ont pas suivi de formation continue dans le domaine des mathématiques, et que la même proportion prépare des séquences de mathématiques avec le manuel de l’élève. Les enseignants trouvent que le plus difficile à enseigner est  la résolution de problèmes </a:t>
            </a:r>
            <a:r>
              <a:rPr lang="fr-FR" dirty="0" smtClean="0"/>
              <a:t>ainsi</a:t>
            </a:r>
            <a:r>
              <a:rPr lang="fr-FR" baseline="0" dirty="0" smtClean="0"/>
              <a:t> que</a:t>
            </a:r>
            <a:r>
              <a:rPr lang="fr-FR" dirty="0" smtClean="0"/>
              <a:t> </a:t>
            </a:r>
            <a:r>
              <a:rPr lang="fr-FR" dirty="0" smtClean="0"/>
              <a:t>l’organisation et la gestion de données.</a:t>
            </a:r>
          </a:p>
          <a:p>
            <a:pPr marL="216000" marR="0" indent="-216000" defTabSz="914400" eaLnBrk="1" fontAlgn="auto" latinLnBrk="0" hangingPunct="0">
              <a:lnSpc>
                <a:spcPct val="100000"/>
              </a:lnSpc>
              <a:spcBef>
                <a:spcPts val="0"/>
              </a:spcBef>
              <a:spcAft>
                <a:spcPts val="0"/>
              </a:spcAft>
              <a:buClrTx/>
              <a:buSzTx/>
              <a:buFontTx/>
              <a:buNone/>
              <a:tabLst/>
              <a:defRPr/>
            </a:pPr>
            <a:r>
              <a:rPr lang="fr-FR" b="1" dirty="0" smtClean="0"/>
              <a:t>Quelques points-clés issus du rapport CEDRE en fin d'école 2014 pour la formation en mathématiques</a:t>
            </a:r>
          </a:p>
          <a:p>
            <a:pPr marL="216000" marR="0" indent="-216000" defTabSz="914400" eaLnBrk="1" fontAlgn="auto" latinLnBrk="0" hangingPunct="0">
              <a:lnSpc>
                <a:spcPct val="100000"/>
              </a:lnSpc>
              <a:spcBef>
                <a:spcPts val="0"/>
              </a:spcBef>
              <a:spcAft>
                <a:spcPts val="0"/>
              </a:spcAft>
              <a:buClrTx/>
              <a:buSzTx/>
              <a:buFontTx/>
              <a:buNone/>
              <a:tabLst/>
              <a:defRPr/>
            </a:pPr>
            <a:endParaRPr lang="fr-FR" b="1" dirty="0" smtClean="0"/>
          </a:p>
          <a:p>
            <a:pPr marL="216000" marR="0" indent="-216000" defTabSz="914400" eaLnBrk="1" fontAlgn="auto" latinLnBrk="0" hangingPunct="0">
              <a:lnSpc>
                <a:spcPct val="100000"/>
              </a:lnSpc>
              <a:spcBef>
                <a:spcPts val="0"/>
              </a:spcBef>
              <a:spcAft>
                <a:spcPts val="0"/>
              </a:spcAft>
              <a:buClrTx/>
              <a:buSzTx/>
              <a:buFontTx/>
              <a:buNone/>
              <a:tabLst/>
              <a:defRPr/>
            </a:pPr>
            <a:endParaRPr lang="fr-FR" b="1" dirty="0" smtClean="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pPr lvl="0"/>
            <a:fld id="{0359A4B6-5E56-4BDD-B4A1-44EF3802F4FB}" type="slidenum">
              <a:rPr lang="fr-FR" smtClean="0"/>
              <a:t>4</a:t>
            </a:fld>
            <a:endParaRPr lang="fr-FR"/>
          </a:p>
        </p:txBody>
      </p:sp>
    </p:spTree>
    <p:extLst>
      <p:ext uri="{BB962C8B-B14F-4D97-AF65-F5344CB8AC3E}">
        <p14:creationId xmlns:p14="http://schemas.microsoft.com/office/powerpoint/2010/main" val="3231027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17575" y="754063"/>
            <a:ext cx="4960938" cy="3722687"/>
          </a:xfrm>
          <a:solidFill>
            <a:srgbClr val="729FCF"/>
          </a:solidFill>
          <a:ln w="25400">
            <a:solidFill>
              <a:srgbClr val="3465A4"/>
            </a:solidFill>
            <a:prstDash val="solid"/>
          </a:ln>
        </p:spPr>
      </p:sp>
      <p:sp>
        <p:nvSpPr>
          <p:cNvPr id="3" name="Espace réservé des commentaires 2"/>
          <p:cNvSpPr txBox="1">
            <a:spLocks noGrp="1"/>
          </p:cNvSpPr>
          <p:nvPr>
            <p:ph type="body" sz="quarter" idx="1"/>
          </p:nvPr>
        </p:nvSpPr>
        <p:spPr/>
        <p:txBody>
          <a:bodyPr/>
          <a:lstStyle/>
          <a:p>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17575" y="754063"/>
            <a:ext cx="4960938" cy="3722687"/>
          </a:xfrm>
          <a:solidFill>
            <a:srgbClr val="729FCF"/>
          </a:solidFill>
          <a:ln w="25400">
            <a:solidFill>
              <a:srgbClr val="3465A4"/>
            </a:solidFill>
            <a:prstDash val="solid"/>
          </a:ln>
        </p:spPr>
      </p:sp>
      <p:sp>
        <p:nvSpPr>
          <p:cNvPr id="3" name="Espace réservé des commentaires 2"/>
          <p:cNvSpPr txBox="1">
            <a:spLocks noGrp="1"/>
          </p:cNvSpPr>
          <p:nvPr>
            <p:ph type="body" sz="quarter" idx="1"/>
          </p:nvPr>
        </p:nvSpPr>
        <p:spPr/>
        <p:txBody>
          <a:bodyPr/>
          <a:lstStyle/>
          <a:p>
            <a:r>
              <a:rPr lang="fr-FR" dirty="0" smtClean="0"/>
              <a:t>L’école </a:t>
            </a:r>
            <a:r>
              <a:rPr lang="fr-FR" dirty="0"/>
              <a:t>maternelle doit conduire progressivement chacun à </a:t>
            </a:r>
            <a:r>
              <a:rPr lang="fr-FR" b="1" dirty="0"/>
              <a:t>comprendre </a:t>
            </a:r>
            <a:r>
              <a:rPr lang="fr-FR" dirty="0"/>
              <a:t>que les nombres permettent à la fois d’exprimer des quantités (usage </a:t>
            </a:r>
            <a:r>
              <a:rPr lang="fr-FR" dirty="0" smtClean="0"/>
              <a:t>cardinal)</a:t>
            </a:r>
            <a:r>
              <a:rPr lang="fr-FR" baseline="0" dirty="0" smtClean="0"/>
              <a:t> </a:t>
            </a:r>
          </a:p>
          <a:p>
            <a:r>
              <a:rPr lang="fr-FR" dirty="0" smtClean="0"/>
              <a:t>et d’exprimer </a:t>
            </a:r>
            <a:r>
              <a:rPr lang="fr-FR" dirty="0"/>
              <a:t>un rang ou un positionnement dans une liste (usage </a:t>
            </a:r>
            <a:r>
              <a:rPr lang="fr-FR"/>
              <a:t>ordinal</a:t>
            </a:r>
            <a:r>
              <a:rPr lang="fr-FR" smtClean="0"/>
              <a:t>).</a:t>
            </a:r>
          </a:p>
          <a:p>
            <a:endParaRPr lang="fr-FR" dirty="0" smtClean="0"/>
          </a:p>
          <a:p>
            <a:pPr marL="216000" marR="0" indent="-216000" defTabSz="914400" eaLnBrk="1" fontAlgn="auto" latinLnBrk="0" hangingPunct="0">
              <a:lnSpc>
                <a:spcPct val="100000"/>
              </a:lnSpc>
              <a:spcBef>
                <a:spcPts val="0"/>
              </a:spcBef>
              <a:spcAft>
                <a:spcPts val="0"/>
              </a:spcAft>
              <a:buClrTx/>
              <a:buSzTx/>
              <a:buFontTx/>
              <a:buNone/>
              <a:tabLst/>
              <a:defRPr/>
            </a:pPr>
            <a:r>
              <a:rPr lang="fr-FR" b="1" dirty="0" smtClean="0">
                <a:latin typeface="Arial" panose="020B0604020202020204" pitchFamily="34" charset="0"/>
                <a:cs typeface="Arial" panose="020B0604020202020204" pitchFamily="34" charset="0"/>
              </a:rPr>
              <a:t>– Un apprentissage fondamental à l’école maternelle : découvrir les nombres et leurs utilisations</a:t>
            </a:r>
          </a:p>
          <a:p>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17575" y="754063"/>
            <a:ext cx="4960938" cy="3722687"/>
          </a:xfrm>
          <a:solidFill>
            <a:srgbClr val="729FCF"/>
          </a:solidFill>
          <a:ln w="25400">
            <a:solidFill>
              <a:srgbClr val="3465A4"/>
            </a:solidFill>
            <a:prstDash val="solid"/>
          </a:ln>
        </p:spPr>
      </p:sp>
      <p:sp>
        <p:nvSpPr>
          <p:cNvPr id="3" name="Espace réservé des commentaires 2"/>
          <p:cNvSpPr txBox="1">
            <a:spLocks noGrp="1"/>
          </p:cNvSpPr>
          <p:nvPr>
            <p:ph type="body" sz="quarter" idx="1"/>
          </p:nvPr>
        </p:nvSpPr>
        <p:spPr/>
        <p:txBody>
          <a:bodyPr/>
          <a:lstStyle/>
          <a:p>
            <a:pPr marL="0" indent="0"/>
            <a:r>
              <a:rPr lang="fr-FR" sz="1600" dirty="0" smtClean="0">
                <a:latin typeface="Arial" panose="020B0604020202020204" pitchFamily="34" charset="0"/>
                <a:cs typeface="Arial" panose="020B0604020202020204" pitchFamily="34" charset="0"/>
              </a:rPr>
              <a:t>1.</a:t>
            </a:r>
            <a:r>
              <a:rPr lang="fr-FR" sz="1600" baseline="0" dirty="0" smtClean="0">
                <a:latin typeface="Arial" panose="020B0604020202020204" pitchFamily="34" charset="0"/>
                <a:cs typeface="Arial" panose="020B0604020202020204" pitchFamily="34" charset="0"/>
              </a:rPr>
              <a:t> </a:t>
            </a:r>
            <a:r>
              <a:rPr lang="fr-FR" sz="1600" dirty="0" smtClean="0">
                <a:latin typeface="Arial" panose="020B0604020202020204" pitchFamily="34" charset="0"/>
                <a:cs typeface="Arial" panose="020B0604020202020204" pitchFamily="34" charset="0"/>
              </a:rPr>
              <a:t>Les </a:t>
            </a:r>
            <a:r>
              <a:rPr lang="fr-FR" sz="1600" dirty="0">
                <a:latin typeface="Arial" panose="020B0604020202020204" pitchFamily="34" charset="0"/>
                <a:cs typeface="Arial" panose="020B0604020202020204" pitchFamily="34" charset="0"/>
              </a:rPr>
              <a:t>contextes familiers présentent majoritairement le nombre dans son aspect ordinal. L’école doit donc compenser pour construire le « nombre-quantité </a:t>
            </a:r>
            <a:r>
              <a:rPr lang="fr-FR" sz="1600" dirty="0" smtClean="0">
                <a:latin typeface="Arial" panose="020B0604020202020204" pitchFamily="34" charset="0"/>
                <a:cs typeface="Arial" panose="020B0604020202020204" pitchFamily="34" charset="0"/>
              </a:rPr>
              <a:t>». </a:t>
            </a:r>
            <a:r>
              <a:rPr lang="fr-FR" sz="1600" dirty="0">
                <a:latin typeface="Arial" panose="020B0604020202020204" pitchFamily="34" charset="0"/>
                <a:cs typeface="Arial" panose="020B0604020202020204" pitchFamily="34" charset="0"/>
              </a:rPr>
              <a:t>« Avoir bien compris un nombre comme 8 (les psychologues disent souvent : « avoir conceptualisé ce nombre »), ce n’est pas seulement savoir compter jusqu’à « huit », mais c’est aussi avoir construit la conviction que, pour former une collection de huit éléments, il est évidemment possible de compter : « un, deux, …huit, mais il est également possible de réunir une collection de 5 et une collection de 3, ou deux collections de 4, d’ajouter une unité à une collection de 7, d’en retirer deux à une collection de 10, etc. Toutes ces façons de faire conduisent à des collections qui ont la même taille. Lorsqu’un enfant a bien conceptualisé le nombre huit, lorsqu’il entend le mot « huit » ou lorsqu’il voit le chiffre « 8 », toutes les décompositions précédentes lui viennent presque immédiatement à l’esprit. Les écritures chiffrées, les mots-nombres « parlent » à un tel enfant, ils lui « parlent » les relations numériques dans lesquels ces nombres sont habituellement impliqués et notamment leurs décompositions. »</a:t>
            </a:r>
          </a:p>
          <a:p>
            <a:r>
              <a:rPr lang="fr-FR" sz="1600" i="1" dirty="0">
                <a:latin typeface="Arial" panose="020B0604020202020204" pitchFamily="34" charset="0"/>
                <a:cs typeface="Arial" panose="020B0604020202020204" pitchFamily="34" charset="0"/>
              </a:rPr>
              <a:t>							Premiers pas vers les maths, R </a:t>
            </a:r>
            <a:r>
              <a:rPr lang="fr-FR" sz="1600" i="1" dirty="0" err="1">
                <a:latin typeface="Arial" panose="020B0604020202020204" pitchFamily="34" charset="0"/>
                <a:cs typeface="Arial" panose="020B0604020202020204" pitchFamily="34" charset="0"/>
              </a:rPr>
              <a:t>Brissiaud</a:t>
            </a:r>
            <a:r>
              <a:rPr lang="fr-FR" sz="1600" i="1" dirty="0">
                <a:latin typeface="Arial" panose="020B0604020202020204" pitchFamily="34" charset="0"/>
                <a:cs typeface="Arial" panose="020B0604020202020204" pitchFamily="34" charset="0"/>
              </a:rPr>
              <a:t>, éd Retz</a:t>
            </a:r>
            <a:endParaRPr lang="fr-FR" sz="1600" dirty="0">
              <a:latin typeface="Arial" panose="020B0604020202020204" pitchFamily="34" charset="0"/>
              <a:cs typeface="Arial" panose="020B0604020202020204" pitchFamily="34" charset="0"/>
            </a:endParaRPr>
          </a:p>
          <a:p>
            <a:r>
              <a:rPr lang="fr-FR" sz="1600" dirty="0" smtClean="0">
                <a:latin typeface="Arial" panose="020B0604020202020204" pitchFamily="34" charset="0"/>
                <a:cs typeface="Arial" panose="020B0604020202020204" pitchFamily="34" charset="0"/>
              </a:rPr>
              <a:t>2.</a:t>
            </a:r>
            <a:r>
              <a:rPr lang="fr-FR" sz="1600" baseline="0" dirty="0" smtClean="0">
                <a:latin typeface="Arial" panose="020B0604020202020204" pitchFamily="34" charset="0"/>
                <a:cs typeface="Arial" panose="020B0604020202020204" pitchFamily="34" charset="0"/>
              </a:rPr>
              <a:t> Verbales, spatiales « mobiles »: </a:t>
            </a:r>
            <a:r>
              <a:rPr lang="fr-FR" sz="1600" dirty="0">
                <a:latin typeface="Arial" panose="020B0604020202020204" pitchFamily="34" charset="0"/>
                <a:cs typeface="Arial" panose="020B0604020202020204" pitchFamily="34" charset="0"/>
              </a:rPr>
              <a:t>A l’aide de collections et de langage sur les collections : doigts, cubes emboîtables, alignements de points, constellations…</a:t>
            </a:r>
          </a:p>
          <a:p>
            <a:endParaRPr lang="fr-FR" sz="1600" dirty="0">
              <a:latin typeface="Arial" panose="020B0604020202020204" pitchFamily="34" charset="0"/>
              <a:cs typeface="Arial" panose="020B0604020202020204" pitchFamily="34" charset="0"/>
            </a:endParaRPr>
          </a:p>
          <a:p>
            <a:r>
              <a:rPr lang="fr-FR" sz="1600" dirty="0">
                <a:latin typeface="Arial" panose="020B0604020202020204" pitchFamily="34" charset="0"/>
                <a:cs typeface="Arial" panose="020B0604020202020204" pitchFamily="34" charset="0"/>
              </a:rPr>
              <a:t>3. Proposer d’autres tâches en plus du dénombrement:</a:t>
            </a:r>
          </a:p>
          <a:p>
            <a:r>
              <a:rPr lang="fr-FR" sz="1600" dirty="0">
                <a:latin typeface="Arial" panose="020B0604020202020204" pitchFamily="34" charset="0"/>
                <a:cs typeface="Arial" panose="020B0604020202020204" pitchFamily="34" charset="0"/>
              </a:rPr>
              <a:t>I - Comparer deux collections</a:t>
            </a:r>
          </a:p>
          <a:p>
            <a:r>
              <a:rPr lang="fr-FR" sz="1600" dirty="0">
                <a:latin typeface="Arial" panose="020B0604020202020204" pitchFamily="34" charset="0"/>
                <a:cs typeface="Arial" panose="020B0604020202020204" pitchFamily="34" charset="0"/>
              </a:rPr>
              <a:t>II - Constituer une collection – Dire combien</a:t>
            </a:r>
          </a:p>
          <a:p>
            <a:r>
              <a:rPr lang="fr-FR" sz="1600" dirty="0">
                <a:latin typeface="Arial" panose="020B0604020202020204" pitchFamily="34" charset="0"/>
                <a:cs typeface="Arial" panose="020B0604020202020204" pitchFamily="34" charset="0"/>
              </a:rPr>
              <a:t>III- Composer / décomposer / compléter des collections</a:t>
            </a:r>
          </a:p>
          <a:p>
            <a:endParaRPr lang="fr-FR" sz="1600" dirty="0">
              <a:latin typeface="Arial" panose="020B0604020202020204" pitchFamily="34" charset="0"/>
              <a:cs typeface="Arial" panose="020B0604020202020204" pitchFamily="34" charset="0"/>
            </a:endParaRPr>
          </a:p>
          <a:p>
            <a:pPr marL="0" indent="0"/>
            <a:r>
              <a:rPr lang="fr-FR" sz="1600" dirty="0" smtClean="0">
                <a:latin typeface="Arial" panose="020B0604020202020204" pitchFamily="34" charset="0"/>
                <a:cs typeface="Arial" panose="020B0604020202020204" pitchFamily="34" charset="0"/>
              </a:rPr>
              <a:t>4. situation </a:t>
            </a:r>
            <a:r>
              <a:rPr lang="fr-FR" sz="1600" dirty="0">
                <a:latin typeface="Arial" panose="020B0604020202020204" pitchFamily="34" charset="0"/>
                <a:cs typeface="Arial" panose="020B0604020202020204" pitchFamily="34" charset="0"/>
              </a:rPr>
              <a:t>fonctionnelle, situation rituelle (ritualisée), situation construite</a:t>
            </a:r>
          </a:p>
          <a:p>
            <a:pPr marL="418914" indent="-418914">
              <a:buAutoNum type="arabicPeriod" startAt="4"/>
            </a:pPr>
            <a:endParaRPr lang="fr-FR" sz="1600" dirty="0">
              <a:latin typeface="Arial" panose="020B0604020202020204" pitchFamily="34" charset="0"/>
              <a:cs typeface="Arial" panose="020B0604020202020204" pitchFamily="34" charset="0"/>
            </a:endParaRPr>
          </a:p>
          <a:p>
            <a:r>
              <a:rPr lang="fr-FR" sz="1600" i="1" dirty="0">
                <a:latin typeface="Arial" panose="020B0604020202020204" pitchFamily="34" charset="0"/>
                <a:cs typeface="Arial" panose="020B0604020202020204" pitchFamily="34" charset="0"/>
              </a:rPr>
              <a:t>Source: A. </a:t>
            </a:r>
            <a:r>
              <a:rPr lang="fr-FR" sz="1600" i="1" dirty="0" err="1">
                <a:latin typeface="Arial" panose="020B0604020202020204" pitchFamily="34" charset="0"/>
                <a:cs typeface="Arial" panose="020B0604020202020204" pitchFamily="34" charset="0"/>
              </a:rPr>
              <a:t>Batton</a:t>
            </a:r>
            <a:r>
              <a:rPr lang="fr-FR" sz="1600" i="1" dirty="0">
                <a:latin typeface="Arial" panose="020B0604020202020204" pitchFamily="34" charset="0"/>
                <a:cs typeface="Arial" panose="020B0604020202020204" pitchFamily="34" charset="0"/>
              </a:rPr>
              <a:t>, E Boisson en appui sur les travaux du </a:t>
            </a:r>
            <a:r>
              <a:rPr lang="fr-FR" sz="1600" i="1" dirty="0" err="1">
                <a:latin typeface="Arial" panose="020B0604020202020204" pitchFamily="34" charset="0"/>
                <a:cs typeface="Arial" panose="020B0604020202020204" pitchFamily="34" charset="0"/>
              </a:rPr>
              <a:t>GDMater</a:t>
            </a:r>
            <a:r>
              <a:rPr lang="fr-FR" sz="1600" i="1" dirty="0">
                <a:latin typeface="Arial" panose="020B0604020202020204" pitchFamily="34" charset="0"/>
                <a:cs typeface="Arial" panose="020B0604020202020204" pitchFamily="34" charset="0"/>
              </a:rPr>
              <a:t> 95, de la COPIRELEM et de l’IFE, d’Elisabeth D., Evelyne C-R et R. </a:t>
            </a:r>
            <a:r>
              <a:rPr lang="fr-FR" sz="1600" i="1" dirty="0" err="1">
                <a:latin typeface="Arial" panose="020B0604020202020204" pitchFamily="34" charset="0"/>
                <a:cs typeface="Arial" panose="020B0604020202020204" pitchFamily="34" charset="0"/>
              </a:rPr>
              <a:t>Brissiaud</a:t>
            </a:r>
            <a:endParaRPr lang="fr-FR" sz="1600" i="1" dirty="0">
              <a:latin typeface="Arial" panose="020B0604020202020204" pitchFamily="34" charset="0"/>
              <a:cs typeface="Arial" panose="020B0604020202020204" pitchFamily="34" charset="0"/>
            </a:endParaRPr>
          </a:p>
          <a:p>
            <a:endParaRPr lang="fr-FR" sz="1600" dirty="0">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17575" y="754063"/>
            <a:ext cx="4960938" cy="3722687"/>
          </a:xfrm>
          <a:solidFill>
            <a:srgbClr val="729FCF"/>
          </a:solidFill>
          <a:ln w="25400">
            <a:solidFill>
              <a:srgbClr val="3465A4"/>
            </a:solidFill>
            <a:prstDash val="solid"/>
          </a:ln>
        </p:spPr>
      </p:sp>
      <p:sp>
        <p:nvSpPr>
          <p:cNvPr id="3" name="Espace réservé des commentaires 2"/>
          <p:cNvSpPr txBox="1">
            <a:spLocks noGrp="1"/>
          </p:cNvSpPr>
          <p:nvPr>
            <p:ph type="body" sz="quarter" idx="1"/>
          </p:nvPr>
        </p:nvSpPr>
        <p:spPr/>
        <p:txBody>
          <a:bodyPr/>
          <a:lstStyle/>
          <a:p>
            <a:endParaRPr lang="fr-FR" baseline="0" dirty="0" smtClean="0"/>
          </a:p>
          <a:p>
            <a:r>
              <a:rPr lang="fr-FR" baseline="0" dirty="0" smtClean="0"/>
              <a:t>Détail des 4 concepts sur http://www.cafepedagogique.net/lexpresso/Pages/2015/10/07102015Article635798003968263974.aspx</a:t>
            </a:r>
          </a:p>
          <a:p>
            <a:endParaRPr lang="fr-FR" baseline="0" dirty="0" smtClean="0"/>
          </a:p>
          <a:p>
            <a:r>
              <a:rPr lang="fr-FR" dirty="0" smtClean="0"/>
              <a:t>La décomposition c’est comprendre un nombre donné, c’est savoir comment il est composé en nombre plus petits que lui et savoir l’utiliser pour en composer de plus grands. La compréhension des nombres se fonde donc dans l’usage pertinent de stratégies de composition-décomposition.</a:t>
            </a:r>
            <a:endParaRPr lang="fr-FR" baseline="0" dirty="0" smtClean="0"/>
          </a:p>
          <a:p>
            <a:endParaRPr lang="fr-FR" baseline="0" dirty="0" smtClean="0"/>
          </a:p>
          <a:p>
            <a:r>
              <a:rPr lang="fr-FR" dirty="0" smtClean="0"/>
              <a:t>On appellera « comptage-dénombrement » une façon d'enseigner le comptage qui théâtralise l'</a:t>
            </a:r>
            <a:r>
              <a:rPr lang="fr-FR" b="1" dirty="0" smtClean="0"/>
              <a:t>itération de l'unité</a:t>
            </a:r>
            <a:r>
              <a:rPr lang="fr-FR" dirty="0" smtClean="0"/>
              <a:t>, c'est-à-dire telle que l'enseignant crée les conditions pour que l'enfant comprenne que chacun des mots deux, trois, quatre… réfère à la pluralité d'</a:t>
            </a:r>
            <a:r>
              <a:rPr lang="fr-FR" b="1" dirty="0" smtClean="0"/>
              <a:t>unités</a:t>
            </a:r>
            <a:r>
              <a:rPr lang="fr-FR" dirty="0" smtClean="0"/>
              <a:t> qui résulte de l'ajout d'une nouvelle </a:t>
            </a:r>
            <a:r>
              <a:rPr lang="fr-FR" b="1" dirty="0" smtClean="0"/>
              <a:t>unité</a:t>
            </a:r>
            <a:r>
              <a:rPr lang="fr-FR" dirty="0" smtClean="0"/>
              <a:t>.</a:t>
            </a:r>
          </a:p>
          <a:p>
            <a:pPr marL="216000" marR="0" indent="-216000" defTabSz="914400" eaLnBrk="1" fontAlgn="auto" latinLnBrk="0" hangingPunct="0">
              <a:lnSpc>
                <a:spcPct val="100000"/>
              </a:lnSpc>
              <a:spcBef>
                <a:spcPts val="0"/>
              </a:spcBef>
              <a:spcAft>
                <a:spcPts val="0"/>
              </a:spcAft>
              <a:buClrTx/>
              <a:buSzTx/>
              <a:buFontTx/>
              <a:buNone/>
              <a:tabLst/>
              <a:defRPr/>
            </a:pPr>
            <a:r>
              <a:rPr lang="fr-FR" dirty="0" smtClean="0"/>
              <a:t>L’enseignant privilégie de manière systématique la découverte d’un nouveau nombre en explicitant comment celui-ci est formé en nombres plus petits et déjà connus, sous la forme d’une décomposition qui, en l’occurrence, privilégie le repère 10.</a:t>
            </a:r>
          </a:p>
          <a:p>
            <a:pPr marL="216000" marR="0" indent="-216000" defTabSz="914400" eaLnBrk="1" fontAlgn="auto" latinLnBrk="0" hangingPunct="0">
              <a:lnSpc>
                <a:spcPct val="100000"/>
              </a:lnSpc>
              <a:spcBef>
                <a:spcPts val="0"/>
              </a:spcBef>
              <a:spcAft>
                <a:spcPts val="0"/>
              </a:spcAft>
              <a:buClrTx/>
              <a:buSzTx/>
              <a:buFontTx/>
              <a:buNone/>
              <a:tabLst/>
              <a:defRPr/>
            </a:pPr>
            <a:endParaRPr lang="fr-FR" dirty="0" smtClean="0"/>
          </a:p>
          <a:p>
            <a:endParaRPr lang="fr-FR"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917575" y="754063"/>
            <a:ext cx="4960938" cy="3722687"/>
          </a:xfrm>
          <a:solidFill>
            <a:srgbClr val="729FCF"/>
          </a:solidFill>
          <a:ln w="25400">
            <a:solidFill>
              <a:srgbClr val="3465A4"/>
            </a:solidFill>
            <a:prstDash val="solid"/>
          </a:ln>
        </p:spPr>
      </p:sp>
      <p:sp>
        <p:nvSpPr>
          <p:cNvPr id="3" name="Espace réservé des commentaires 2"/>
          <p:cNvSpPr txBox="1">
            <a:spLocks noGrp="1"/>
          </p:cNvSpPr>
          <p:nvPr>
            <p:ph type="body" sz="quarter" idx="1"/>
          </p:nvPr>
        </p:nvSpPr>
        <p:spPr/>
        <p:txBody>
          <a:bodyPr/>
          <a:lstStyle/>
          <a:p>
            <a:r>
              <a:rPr lang="fr-FR" sz="2000" b="0" i="0" u="none" strike="noStrike" kern="1200" cap="none" dirty="0" smtClean="0">
                <a:ln>
                  <a:noFill/>
                </a:ln>
                <a:effectLst/>
                <a:latin typeface="Liberation Sans" pitchFamily="18"/>
              </a:rPr>
              <a:t>le jeu permet :</a:t>
            </a:r>
            <a:br>
              <a:rPr lang="fr-FR" sz="2000" b="0" i="0" u="none" strike="noStrike" kern="1200" cap="none" dirty="0" smtClean="0">
                <a:ln>
                  <a:noFill/>
                </a:ln>
                <a:effectLst/>
                <a:latin typeface="Liberation Sans" pitchFamily="18"/>
              </a:rPr>
            </a:br>
            <a:r>
              <a:rPr lang="fr-FR" sz="2000" b="0" i="0" u="none" strike="noStrike" kern="1200" cap="none" dirty="0" smtClean="0">
                <a:ln>
                  <a:noFill/>
                </a:ln>
                <a:effectLst/>
                <a:latin typeface="Liberation Sans" pitchFamily="18"/>
              </a:rPr>
              <a:t>- d’explorer et de comprendre un contexte de manière ludique sans prendre de risques réels.</a:t>
            </a:r>
            <a:br>
              <a:rPr lang="fr-FR" sz="2000" b="0" i="0" u="none" strike="noStrike" kern="1200" cap="none" dirty="0" smtClean="0">
                <a:ln>
                  <a:noFill/>
                </a:ln>
                <a:effectLst/>
                <a:latin typeface="Liberation Sans" pitchFamily="18"/>
              </a:rPr>
            </a:br>
            <a:r>
              <a:rPr lang="fr-FR" sz="2000" b="0" i="0" u="none" strike="noStrike" kern="1200" cap="none" dirty="0" smtClean="0">
                <a:ln>
                  <a:noFill/>
                </a:ln>
                <a:effectLst/>
                <a:latin typeface="Liberation Sans" pitchFamily="18"/>
              </a:rPr>
              <a:t>- de concentrer l’attention et l’activité sur un contexte déterminé. Le jeu numérique, par exemple, est une réalité à petite échelle, un monde réduit.</a:t>
            </a:r>
            <a:br>
              <a:rPr lang="fr-FR" sz="2000" b="0" i="0" u="none" strike="noStrike" kern="1200" cap="none" dirty="0" smtClean="0">
                <a:ln>
                  <a:noFill/>
                </a:ln>
                <a:effectLst/>
                <a:latin typeface="Liberation Sans" pitchFamily="18"/>
              </a:rPr>
            </a:br>
            <a:r>
              <a:rPr lang="fr-FR" sz="2000" b="0" i="0" u="none" strike="noStrike" kern="1200" cap="none" dirty="0" smtClean="0">
                <a:ln>
                  <a:noFill/>
                </a:ln>
                <a:effectLst/>
                <a:latin typeface="Liberation Sans" pitchFamily="18"/>
              </a:rPr>
              <a:t>- de s’adonner à une activité ludique de simulation, de développement stratégique et d’habiletés dans un périmètre est limité que l’on peut quitter à tout moment.</a:t>
            </a:r>
            <a:br>
              <a:rPr lang="fr-FR" sz="2000" b="0" i="0" u="none" strike="noStrike" kern="1200" cap="none" dirty="0" smtClean="0">
                <a:ln>
                  <a:noFill/>
                </a:ln>
                <a:effectLst/>
                <a:latin typeface="Liberation Sans" pitchFamily="18"/>
              </a:rPr>
            </a:br>
            <a:r>
              <a:rPr lang="fr-FR" sz="2000" b="0" i="0" u="none" strike="noStrike" kern="1200" cap="none" dirty="0" smtClean="0">
                <a:ln>
                  <a:noFill/>
                </a:ln>
                <a:effectLst/>
                <a:latin typeface="Liberation Sans" pitchFamily="18"/>
              </a:rPr>
              <a:t>- à l’enfant, d’explorer et d’apprendre le monde sur un mode enjoué.</a:t>
            </a:r>
          </a:p>
          <a:p>
            <a:r>
              <a:rPr lang="fr-FR" sz="2000" b="0" i="0" u="none" strike="noStrike" kern="1200" cap="none" dirty="0" smtClean="0">
                <a:ln>
                  <a:noFill/>
                </a:ln>
                <a:effectLst/>
                <a:latin typeface="Liberation Sans" pitchFamily="18"/>
              </a:rPr>
              <a:t>Chez l'élève, le jeu favorise aussi l’engagement, la motivation et enrichit l’expérience d’apprentissage.</a:t>
            </a:r>
          </a:p>
          <a:p>
            <a:r>
              <a:rPr lang="fr-FR" sz="2000" b="1" i="0" u="none" strike="noStrike" kern="1200" cap="none" dirty="0" smtClean="0">
                <a:ln>
                  <a:noFill/>
                </a:ln>
                <a:effectLst/>
                <a:latin typeface="Liberation Sans" pitchFamily="18"/>
              </a:rPr>
              <a:t>Cette synthèse indique toutefois qu’on ne gagne pas plus à jouer si l’on tient compte uniquement des résultats scolaires. Le grand bénéfice de l’usage du jeu en classe est le gain en rapports positifs au savoir et à l’expérience d’apprentissage.</a:t>
            </a:r>
          </a:p>
          <a:p>
            <a:r>
              <a:rPr lang="fr-FR" sz="2000" b="0" i="0" u="none" strike="noStrike" kern="1200" cap="none" dirty="0" smtClean="0">
                <a:ln>
                  <a:noFill/>
                </a:ln>
                <a:effectLst/>
                <a:latin typeface="Liberation Sans" pitchFamily="18"/>
              </a:rPr>
              <a:t> </a:t>
            </a:r>
          </a:p>
          <a:p>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55650" y="2347913"/>
            <a:ext cx="8569325" cy="1620837"/>
          </a:xfrm>
        </p:spPr>
        <p:txBody>
          <a:bodyPr/>
          <a:lstStyle/>
          <a:p>
            <a:r>
              <a:rPr lang="fr-FR" smtClean="0"/>
              <a:t>Modifiez le style du titre</a:t>
            </a:r>
            <a:endParaRPr lang="fr-FR"/>
          </a:p>
        </p:txBody>
      </p:sp>
      <p:sp>
        <p:nvSpPr>
          <p:cNvPr id="3" name="Sous-titr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0B342A90-0C80-4EA3-88AF-9D8A08B5D695}" type="slidenum">
              <a:t>‹N°›</a:t>
            </a:fld>
            <a:endParaRPr lang="fr-FR"/>
          </a:p>
        </p:txBody>
      </p:sp>
    </p:spTree>
    <p:extLst>
      <p:ext uri="{BB962C8B-B14F-4D97-AF65-F5344CB8AC3E}">
        <p14:creationId xmlns:p14="http://schemas.microsoft.com/office/powerpoint/2010/main" val="2523887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4B1AE7AD-C462-4C54-B30A-ED0EE78153A9}" type="slidenum">
              <a:t>‹N°›</a:t>
            </a:fld>
            <a:endParaRPr lang="fr-FR"/>
          </a:p>
        </p:txBody>
      </p:sp>
    </p:spTree>
    <p:extLst>
      <p:ext uri="{BB962C8B-B14F-4D97-AF65-F5344CB8AC3E}">
        <p14:creationId xmlns:p14="http://schemas.microsoft.com/office/powerpoint/2010/main" val="2662489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83413" y="1728788"/>
            <a:ext cx="2232025" cy="30956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87338" y="1728788"/>
            <a:ext cx="6543675" cy="30956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2196926E-698C-4D3A-B9E5-DE8000484A05}" type="slidenum">
              <a:t>‹N°›</a:t>
            </a:fld>
            <a:endParaRPr lang="fr-FR"/>
          </a:p>
        </p:txBody>
      </p:sp>
    </p:spTree>
    <p:extLst>
      <p:ext uri="{BB962C8B-B14F-4D97-AF65-F5344CB8AC3E}">
        <p14:creationId xmlns:p14="http://schemas.microsoft.com/office/powerpoint/2010/main" val="1495837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55650" y="2347913"/>
            <a:ext cx="8569325" cy="1620837"/>
          </a:xfrm>
        </p:spPr>
        <p:txBody>
          <a:bodyPr/>
          <a:lstStyle/>
          <a:p>
            <a:r>
              <a:rPr lang="fr-FR" smtClean="0"/>
              <a:t>Modifiez le style du titre</a:t>
            </a:r>
            <a:endParaRPr lang="fr-FR"/>
          </a:p>
        </p:txBody>
      </p:sp>
      <p:sp>
        <p:nvSpPr>
          <p:cNvPr id="3" name="Sous-titr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5EB653F7-E279-465F-80DC-B24033BB766F}" type="slidenum">
              <a:t>‹N°›</a:t>
            </a:fld>
            <a:endParaRPr lang="fr-FR"/>
          </a:p>
        </p:txBody>
      </p:sp>
    </p:spTree>
    <p:extLst>
      <p:ext uri="{BB962C8B-B14F-4D97-AF65-F5344CB8AC3E}">
        <p14:creationId xmlns:p14="http://schemas.microsoft.com/office/powerpoint/2010/main" val="2495278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B15B2F21-B5B4-43EE-B7C7-24AAFAD59451}" type="slidenum">
              <a:t>‹N°›</a:t>
            </a:fld>
            <a:endParaRPr lang="fr-FR"/>
          </a:p>
        </p:txBody>
      </p:sp>
    </p:spTree>
    <p:extLst>
      <p:ext uri="{BB962C8B-B14F-4D97-AF65-F5344CB8AC3E}">
        <p14:creationId xmlns:p14="http://schemas.microsoft.com/office/powerpoint/2010/main" val="3066558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96925" y="4857750"/>
            <a:ext cx="8567738" cy="15017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E50B96C1-35EF-47BC-AE7E-396F0D8B9FBD}" type="slidenum">
              <a:t>‹N°›</a:t>
            </a:fld>
            <a:endParaRPr lang="fr-FR"/>
          </a:p>
        </p:txBody>
      </p:sp>
    </p:spTree>
    <p:extLst>
      <p:ext uri="{BB962C8B-B14F-4D97-AF65-F5344CB8AC3E}">
        <p14:creationId xmlns:p14="http://schemas.microsoft.com/office/powerpoint/2010/main" val="2212891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503238" y="1768475"/>
            <a:ext cx="4459287" cy="4856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14925" y="1768475"/>
            <a:ext cx="4460875" cy="4856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B0F03980-888A-4C20-899C-F5AC627A03D1}" type="slidenum">
              <a:t>‹N°›</a:t>
            </a:fld>
            <a:endParaRPr lang="fr-FR"/>
          </a:p>
        </p:txBody>
      </p:sp>
    </p:spTree>
    <p:extLst>
      <p:ext uri="{BB962C8B-B14F-4D97-AF65-F5344CB8AC3E}">
        <p14:creationId xmlns:p14="http://schemas.microsoft.com/office/powerpoint/2010/main" val="686676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4825" y="303213"/>
            <a:ext cx="9072563" cy="1258887"/>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lvl="0"/>
            <a:endParaRPr lang="fr-FR"/>
          </a:p>
        </p:txBody>
      </p:sp>
      <p:sp>
        <p:nvSpPr>
          <p:cNvPr id="8" name="Espace réservé du pied de page 7"/>
          <p:cNvSpPr>
            <a:spLocks noGrp="1"/>
          </p:cNvSpPr>
          <p:nvPr>
            <p:ph type="ftr" sz="quarter" idx="11"/>
          </p:nvPr>
        </p:nvSpPr>
        <p:spPr/>
        <p:txBody>
          <a:bodyPr/>
          <a:lstStyle/>
          <a:p>
            <a:pPr lvl="0"/>
            <a:endParaRPr lang="fr-FR"/>
          </a:p>
        </p:txBody>
      </p:sp>
      <p:sp>
        <p:nvSpPr>
          <p:cNvPr id="9" name="Espace réservé du numéro de diapositive 8"/>
          <p:cNvSpPr>
            <a:spLocks noGrp="1"/>
          </p:cNvSpPr>
          <p:nvPr>
            <p:ph type="sldNum" sz="quarter" idx="12"/>
          </p:nvPr>
        </p:nvSpPr>
        <p:spPr/>
        <p:txBody>
          <a:bodyPr/>
          <a:lstStyle/>
          <a:p>
            <a:pPr lvl="0"/>
            <a:fld id="{80C92B8A-55DE-414D-887E-44809B3DBE04}" type="slidenum">
              <a:t>‹N°›</a:t>
            </a:fld>
            <a:endParaRPr lang="fr-FR"/>
          </a:p>
        </p:txBody>
      </p:sp>
    </p:spTree>
    <p:extLst>
      <p:ext uri="{BB962C8B-B14F-4D97-AF65-F5344CB8AC3E}">
        <p14:creationId xmlns:p14="http://schemas.microsoft.com/office/powerpoint/2010/main" val="1746326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pPr lvl="0"/>
            <a:endParaRPr lang="fr-FR"/>
          </a:p>
        </p:txBody>
      </p:sp>
      <p:sp>
        <p:nvSpPr>
          <p:cNvPr id="4" name="Espace réservé du pied de page 3"/>
          <p:cNvSpPr>
            <a:spLocks noGrp="1"/>
          </p:cNvSpPr>
          <p:nvPr>
            <p:ph type="ftr" sz="quarter" idx="11"/>
          </p:nvPr>
        </p:nvSpPr>
        <p:spPr/>
        <p:txBody>
          <a:bodyPr/>
          <a:lstStyle/>
          <a:p>
            <a:pPr lvl="0"/>
            <a:endParaRPr lang="fr-FR"/>
          </a:p>
        </p:txBody>
      </p:sp>
      <p:sp>
        <p:nvSpPr>
          <p:cNvPr id="5" name="Espace réservé du numéro de diapositive 4"/>
          <p:cNvSpPr>
            <a:spLocks noGrp="1"/>
          </p:cNvSpPr>
          <p:nvPr>
            <p:ph type="sldNum" sz="quarter" idx="12"/>
          </p:nvPr>
        </p:nvSpPr>
        <p:spPr/>
        <p:txBody>
          <a:bodyPr/>
          <a:lstStyle/>
          <a:p>
            <a:pPr lvl="0"/>
            <a:fld id="{279EB82D-73B0-49A7-BF9C-15263DB99F50}" type="slidenum">
              <a:t>‹N°›</a:t>
            </a:fld>
            <a:endParaRPr lang="fr-FR"/>
          </a:p>
        </p:txBody>
      </p:sp>
    </p:spTree>
    <p:extLst>
      <p:ext uri="{BB962C8B-B14F-4D97-AF65-F5344CB8AC3E}">
        <p14:creationId xmlns:p14="http://schemas.microsoft.com/office/powerpoint/2010/main" val="1166994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lvl="0"/>
            <a:endParaRPr lang="fr-FR"/>
          </a:p>
        </p:txBody>
      </p:sp>
      <p:sp>
        <p:nvSpPr>
          <p:cNvPr id="3" name="Espace réservé du pied de page 2"/>
          <p:cNvSpPr>
            <a:spLocks noGrp="1"/>
          </p:cNvSpPr>
          <p:nvPr>
            <p:ph type="ftr" sz="quarter" idx="11"/>
          </p:nvPr>
        </p:nvSpPr>
        <p:spPr/>
        <p:txBody>
          <a:bodyPr/>
          <a:lstStyle/>
          <a:p>
            <a:pPr lvl="0"/>
            <a:endParaRPr lang="fr-FR"/>
          </a:p>
        </p:txBody>
      </p:sp>
      <p:sp>
        <p:nvSpPr>
          <p:cNvPr id="4" name="Espace réservé du numéro de diapositive 3"/>
          <p:cNvSpPr>
            <a:spLocks noGrp="1"/>
          </p:cNvSpPr>
          <p:nvPr>
            <p:ph type="sldNum" sz="quarter" idx="12"/>
          </p:nvPr>
        </p:nvSpPr>
        <p:spPr/>
        <p:txBody>
          <a:bodyPr/>
          <a:lstStyle/>
          <a:p>
            <a:pPr lvl="0"/>
            <a:fld id="{CED0EE1A-0C2D-459F-ADFB-43E9C34558FC}" type="slidenum">
              <a:t>‹N°›</a:t>
            </a:fld>
            <a:endParaRPr lang="fr-FR"/>
          </a:p>
        </p:txBody>
      </p:sp>
    </p:spTree>
    <p:extLst>
      <p:ext uri="{BB962C8B-B14F-4D97-AF65-F5344CB8AC3E}">
        <p14:creationId xmlns:p14="http://schemas.microsoft.com/office/powerpoint/2010/main" val="1547793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4825" y="301625"/>
            <a:ext cx="3316288" cy="1279525"/>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3C31A48F-732E-4409-AF8A-6503A4DC9C27}" type="slidenum">
              <a:t>‹N°›</a:t>
            </a:fld>
            <a:endParaRPr lang="fr-FR"/>
          </a:p>
        </p:txBody>
      </p:sp>
    </p:spTree>
    <p:extLst>
      <p:ext uri="{BB962C8B-B14F-4D97-AF65-F5344CB8AC3E}">
        <p14:creationId xmlns:p14="http://schemas.microsoft.com/office/powerpoint/2010/main" val="191813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9B018A2A-FC46-45DC-94A8-E3DC82A2A645}" type="slidenum">
              <a:t>‹N°›</a:t>
            </a:fld>
            <a:endParaRPr lang="fr-FR"/>
          </a:p>
        </p:txBody>
      </p:sp>
    </p:spTree>
    <p:extLst>
      <p:ext uri="{BB962C8B-B14F-4D97-AF65-F5344CB8AC3E}">
        <p14:creationId xmlns:p14="http://schemas.microsoft.com/office/powerpoint/2010/main" val="2076146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76438" y="5291138"/>
            <a:ext cx="6048375" cy="625475"/>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B936273C-CFDC-4162-89E7-6B89F90D2FC7}" type="slidenum">
              <a:t>‹N°›</a:t>
            </a:fld>
            <a:endParaRPr lang="fr-FR"/>
          </a:p>
        </p:txBody>
      </p:sp>
    </p:spTree>
    <p:extLst>
      <p:ext uri="{BB962C8B-B14F-4D97-AF65-F5344CB8AC3E}">
        <p14:creationId xmlns:p14="http://schemas.microsoft.com/office/powerpoint/2010/main" val="411800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2E61A92D-7E06-4C9D-8607-9D0D39568074}" type="slidenum">
              <a:t>‹N°›</a:t>
            </a:fld>
            <a:endParaRPr lang="fr-FR"/>
          </a:p>
        </p:txBody>
      </p:sp>
    </p:spTree>
    <p:extLst>
      <p:ext uri="{BB962C8B-B14F-4D97-AF65-F5344CB8AC3E}">
        <p14:creationId xmlns:p14="http://schemas.microsoft.com/office/powerpoint/2010/main" val="3485238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308850" y="301625"/>
            <a:ext cx="2266950" cy="6323013"/>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503238" y="301625"/>
            <a:ext cx="6653212" cy="632301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3D9118AF-6C3F-4CB2-9F4E-A4FF19BDAD91}" type="slidenum">
              <a:t>‹N°›</a:t>
            </a:fld>
            <a:endParaRPr lang="fr-FR"/>
          </a:p>
        </p:txBody>
      </p:sp>
    </p:spTree>
    <p:extLst>
      <p:ext uri="{BB962C8B-B14F-4D97-AF65-F5344CB8AC3E}">
        <p14:creationId xmlns:p14="http://schemas.microsoft.com/office/powerpoint/2010/main" val="445255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96925" y="4857750"/>
            <a:ext cx="8567738" cy="15017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E123EF6F-60DE-4CD8-8503-9A00B3994B9A}" type="slidenum">
              <a:t>‹N°›</a:t>
            </a:fld>
            <a:endParaRPr lang="fr-FR"/>
          </a:p>
        </p:txBody>
      </p:sp>
    </p:spTree>
    <p:extLst>
      <p:ext uri="{BB962C8B-B14F-4D97-AF65-F5344CB8AC3E}">
        <p14:creationId xmlns:p14="http://schemas.microsoft.com/office/powerpoint/2010/main" val="3787495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032250" y="3854450"/>
            <a:ext cx="2514600" cy="969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699250" y="3854450"/>
            <a:ext cx="2516188" cy="969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4298A841-3219-4DDF-B26A-494FEF7E698C}" type="slidenum">
              <a:t>‹N°›</a:t>
            </a:fld>
            <a:endParaRPr lang="fr-FR"/>
          </a:p>
        </p:txBody>
      </p:sp>
    </p:spTree>
    <p:extLst>
      <p:ext uri="{BB962C8B-B14F-4D97-AF65-F5344CB8AC3E}">
        <p14:creationId xmlns:p14="http://schemas.microsoft.com/office/powerpoint/2010/main" val="978231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4825" y="303213"/>
            <a:ext cx="9072563" cy="1258887"/>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lvl="0"/>
            <a:endParaRPr lang="fr-FR"/>
          </a:p>
        </p:txBody>
      </p:sp>
      <p:sp>
        <p:nvSpPr>
          <p:cNvPr id="8" name="Espace réservé du pied de page 7"/>
          <p:cNvSpPr>
            <a:spLocks noGrp="1"/>
          </p:cNvSpPr>
          <p:nvPr>
            <p:ph type="ftr" sz="quarter" idx="11"/>
          </p:nvPr>
        </p:nvSpPr>
        <p:spPr/>
        <p:txBody>
          <a:bodyPr/>
          <a:lstStyle/>
          <a:p>
            <a:pPr lvl="0"/>
            <a:endParaRPr lang="fr-FR"/>
          </a:p>
        </p:txBody>
      </p:sp>
      <p:sp>
        <p:nvSpPr>
          <p:cNvPr id="9" name="Espace réservé du numéro de diapositive 8"/>
          <p:cNvSpPr>
            <a:spLocks noGrp="1"/>
          </p:cNvSpPr>
          <p:nvPr>
            <p:ph type="sldNum" sz="quarter" idx="12"/>
          </p:nvPr>
        </p:nvSpPr>
        <p:spPr/>
        <p:txBody>
          <a:bodyPr/>
          <a:lstStyle/>
          <a:p>
            <a:pPr lvl="0"/>
            <a:fld id="{AC00C2F4-3C67-4C72-A541-84EEB807977E}" type="slidenum">
              <a:t>‹N°›</a:t>
            </a:fld>
            <a:endParaRPr lang="fr-FR"/>
          </a:p>
        </p:txBody>
      </p:sp>
    </p:spTree>
    <p:extLst>
      <p:ext uri="{BB962C8B-B14F-4D97-AF65-F5344CB8AC3E}">
        <p14:creationId xmlns:p14="http://schemas.microsoft.com/office/powerpoint/2010/main" val="1389102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pPr lvl="0"/>
            <a:endParaRPr lang="fr-FR"/>
          </a:p>
        </p:txBody>
      </p:sp>
      <p:sp>
        <p:nvSpPr>
          <p:cNvPr id="4" name="Espace réservé du pied de page 3"/>
          <p:cNvSpPr>
            <a:spLocks noGrp="1"/>
          </p:cNvSpPr>
          <p:nvPr>
            <p:ph type="ftr" sz="quarter" idx="11"/>
          </p:nvPr>
        </p:nvSpPr>
        <p:spPr/>
        <p:txBody>
          <a:bodyPr/>
          <a:lstStyle/>
          <a:p>
            <a:pPr lvl="0"/>
            <a:endParaRPr lang="fr-FR"/>
          </a:p>
        </p:txBody>
      </p:sp>
      <p:sp>
        <p:nvSpPr>
          <p:cNvPr id="5" name="Espace réservé du numéro de diapositive 4"/>
          <p:cNvSpPr>
            <a:spLocks noGrp="1"/>
          </p:cNvSpPr>
          <p:nvPr>
            <p:ph type="sldNum" sz="quarter" idx="12"/>
          </p:nvPr>
        </p:nvSpPr>
        <p:spPr/>
        <p:txBody>
          <a:bodyPr/>
          <a:lstStyle/>
          <a:p>
            <a:pPr lvl="0"/>
            <a:fld id="{9D669244-C914-4562-BB57-527641B56024}" type="slidenum">
              <a:t>‹N°›</a:t>
            </a:fld>
            <a:endParaRPr lang="fr-FR"/>
          </a:p>
        </p:txBody>
      </p:sp>
    </p:spTree>
    <p:extLst>
      <p:ext uri="{BB962C8B-B14F-4D97-AF65-F5344CB8AC3E}">
        <p14:creationId xmlns:p14="http://schemas.microsoft.com/office/powerpoint/2010/main" val="1005541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lvl="0"/>
            <a:endParaRPr lang="fr-FR"/>
          </a:p>
        </p:txBody>
      </p:sp>
      <p:sp>
        <p:nvSpPr>
          <p:cNvPr id="3" name="Espace réservé du pied de page 2"/>
          <p:cNvSpPr>
            <a:spLocks noGrp="1"/>
          </p:cNvSpPr>
          <p:nvPr>
            <p:ph type="ftr" sz="quarter" idx="11"/>
          </p:nvPr>
        </p:nvSpPr>
        <p:spPr/>
        <p:txBody>
          <a:bodyPr/>
          <a:lstStyle/>
          <a:p>
            <a:pPr lvl="0"/>
            <a:endParaRPr lang="fr-FR"/>
          </a:p>
        </p:txBody>
      </p:sp>
      <p:sp>
        <p:nvSpPr>
          <p:cNvPr id="4" name="Espace réservé du numéro de diapositive 3"/>
          <p:cNvSpPr>
            <a:spLocks noGrp="1"/>
          </p:cNvSpPr>
          <p:nvPr>
            <p:ph type="sldNum" sz="quarter" idx="12"/>
          </p:nvPr>
        </p:nvSpPr>
        <p:spPr/>
        <p:txBody>
          <a:bodyPr/>
          <a:lstStyle/>
          <a:p>
            <a:pPr lvl="0"/>
            <a:fld id="{4804149A-9E07-49B0-A469-9EE42DF66F90}" type="slidenum">
              <a:t>‹N°›</a:t>
            </a:fld>
            <a:endParaRPr lang="fr-FR"/>
          </a:p>
        </p:txBody>
      </p:sp>
    </p:spTree>
    <p:extLst>
      <p:ext uri="{BB962C8B-B14F-4D97-AF65-F5344CB8AC3E}">
        <p14:creationId xmlns:p14="http://schemas.microsoft.com/office/powerpoint/2010/main" val="1577483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4825" y="301625"/>
            <a:ext cx="3316288" cy="1279525"/>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B6FCF00E-5BB9-4ED0-B4B3-F39994E8A8C6}" type="slidenum">
              <a:t>‹N°›</a:t>
            </a:fld>
            <a:endParaRPr lang="fr-FR"/>
          </a:p>
        </p:txBody>
      </p:sp>
    </p:spTree>
    <p:extLst>
      <p:ext uri="{BB962C8B-B14F-4D97-AF65-F5344CB8AC3E}">
        <p14:creationId xmlns:p14="http://schemas.microsoft.com/office/powerpoint/2010/main" val="21492346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76438" y="5291138"/>
            <a:ext cx="6048375" cy="625475"/>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A3E376CF-F268-46C1-90AA-0F3F5A8B541D}" type="slidenum">
              <a:t>‹N°›</a:t>
            </a:fld>
            <a:endParaRPr lang="fr-FR"/>
          </a:p>
        </p:txBody>
      </p:sp>
    </p:spTree>
    <p:extLst>
      <p:ext uri="{BB962C8B-B14F-4D97-AF65-F5344CB8AC3E}">
        <p14:creationId xmlns:p14="http://schemas.microsoft.com/office/powerpoint/2010/main" val="3280979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Espace réservé du titre 1"/>
          <p:cNvSpPr txBox="1">
            <a:spLocks noGrp="1"/>
          </p:cNvSpPr>
          <p:nvPr>
            <p:ph type="title"/>
          </p:nvPr>
        </p:nvSpPr>
        <p:spPr>
          <a:xfrm>
            <a:off x="288000" y="1728000"/>
            <a:ext cx="8927640" cy="178668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fr-FR"/>
          </a:p>
        </p:txBody>
      </p:sp>
      <p:sp>
        <p:nvSpPr>
          <p:cNvPr id="3" name="Espace réservé du texte 2"/>
          <p:cNvSpPr txBox="1">
            <a:spLocks noGrp="1"/>
          </p:cNvSpPr>
          <p:nvPr>
            <p:ph type="body" idx="1"/>
          </p:nvPr>
        </p:nvSpPr>
        <p:spPr>
          <a:xfrm>
            <a:off x="4032359" y="3854519"/>
            <a:ext cx="5183640" cy="969480"/>
          </a:xfrm>
          <a:prstGeom prst="rect">
            <a:avLst/>
          </a:prstGeom>
          <a:noFill/>
          <a:ln>
            <a:noFill/>
          </a:ln>
        </p:spPr>
        <p:txBody>
          <a:bodyPr lIns="0" tIns="0" rIns="0" bIns="0"/>
          <a:lstStyle>
            <a:defPPr marL="432000" lvl="0" indent="-324000" algn="r">
              <a:spcBef>
                <a:spcPts val="0"/>
              </a:spcBef>
              <a:spcAft>
                <a:spcPts val="1417"/>
              </a:spcAft>
              <a:buSzPct val="45000"/>
              <a:buFont typeface="StarSymbol"/>
              <a:buNone/>
              <a:defRPr lang="fr-FR" sz="3200" b="0" i="0" u="none" strike="noStrike" kern="1200" cap="none">
                <a:ln>
                  <a:noFill/>
                </a:ln>
                <a:latin typeface="Liberation Sans" pitchFamily="18"/>
              </a:defRPr>
            </a:defPPr>
            <a:lvl1pPr marL="432000" lvl="0" indent="-324000" algn="r">
              <a:spcBef>
                <a:spcPts val="0"/>
              </a:spcBef>
              <a:spcAft>
                <a:spcPts val="1417"/>
              </a:spcAft>
              <a:buSzPct val="45000"/>
              <a:buFont typeface="StarSymbol"/>
              <a:buChar char="●"/>
              <a:defRPr lang="fr-FR" sz="3200" b="0" i="0" u="none" strike="noStrike" kern="1200" cap="none">
                <a:ln>
                  <a:noFill/>
                </a:ln>
                <a:latin typeface="Liberation Sans" pitchFamily="18"/>
              </a:defRPr>
            </a:lvl1pPr>
            <a:lvl2pPr marL="864000" lvl="1" indent="-324000" algn="r">
              <a:spcBef>
                <a:spcPts val="0"/>
              </a:spcBef>
              <a:spcAft>
                <a:spcPts val="1134"/>
              </a:spcAft>
              <a:buSzPct val="75000"/>
              <a:buFont typeface="StarSymbol"/>
              <a:buChar char="–"/>
              <a:defRPr lang="fr-FR" sz="2800" b="0" i="0" u="none" strike="noStrike" kern="1200" cap="none">
                <a:ln>
                  <a:noFill/>
                </a:ln>
                <a:latin typeface="Liberation Sans" pitchFamily="18"/>
              </a:defRPr>
            </a:lvl2pPr>
            <a:lvl3pPr marL="1295999" lvl="2" indent="-288000" algn="r">
              <a:spcBef>
                <a:spcPts val="0"/>
              </a:spcBef>
              <a:spcAft>
                <a:spcPts val="850"/>
              </a:spcAft>
              <a:buSzPct val="45000"/>
              <a:buFont typeface="StarSymbol"/>
              <a:buChar char="●"/>
              <a:defRPr lang="fr-FR" sz="2400" b="0" i="0" u="none" strike="noStrike" kern="1200" cap="none">
                <a:ln>
                  <a:noFill/>
                </a:ln>
                <a:latin typeface="Liberation Sans" pitchFamily="18"/>
              </a:defRPr>
            </a:lvl3pPr>
            <a:lvl4pPr marL="1728000" lvl="3" indent="-216000" algn="r">
              <a:spcBef>
                <a:spcPts val="0"/>
              </a:spcBef>
              <a:spcAft>
                <a:spcPts val="567"/>
              </a:spcAft>
              <a:buSzPct val="75000"/>
              <a:buFont typeface="StarSymbol"/>
              <a:buChar char="–"/>
              <a:defRPr lang="fr-FR" sz="2000" b="0" i="0" u="none" strike="noStrike" kern="1200" cap="none">
                <a:ln>
                  <a:noFill/>
                </a:ln>
                <a:latin typeface="Liberation Sans" pitchFamily="18"/>
              </a:defRPr>
            </a:lvl4pPr>
            <a:lvl5pPr marL="2160000" lvl="4" indent="-216000" algn="r">
              <a:spcBef>
                <a:spcPts val="0"/>
              </a:spcBef>
              <a:spcAft>
                <a:spcPts val="283"/>
              </a:spcAft>
              <a:buSzPct val="45000"/>
              <a:buFont typeface="StarSymbol"/>
              <a:buChar char="●"/>
              <a:defRPr lang="fr-FR" sz="2000" b="0" i="0" u="none" strike="noStrike" kern="1200" cap="none">
                <a:ln>
                  <a:noFill/>
                </a:ln>
                <a:latin typeface="Liberation Sans" pitchFamily="18"/>
              </a:defRPr>
            </a:lvl5pPr>
            <a:lvl6pPr marL="2592000" lvl="5" indent="-216000" algn="r">
              <a:spcBef>
                <a:spcPts val="0"/>
              </a:spcBef>
              <a:spcAft>
                <a:spcPts val="283"/>
              </a:spcAft>
              <a:buSzPct val="45000"/>
              <a:buFont typeface="StarSymbol"/>
              <a:buChar char="●"/>
              <a:defRPr lang="fr-FR" sz="2000" b="0" i="0" u="none" strike="noStrike" kern="1200" cap="none">
                <a:ln>
                  <a:noFill/>
                </a:ln>
                <a:latin typeface="Liberation Sans" pitchFamily="18"/>
              </a:defRPr>
            </a:lvl6pPr>
            <a:lvl7pPr marL="3024000" lvl="6" indent="-216000" algn="r">
              <a:spcBef>
                <a:spcPts val="0"/>
              </a:spcBef>
              <a:spcAft>
                <a:spcPts val="283"/>
              </a:spcAft>
              <a:buSzPct val="45000"/>
              <a:buFont typeface="StarSymbol"/>
              <a:buChar char="●"/>
              <a:defRPr lang="fr-FR" sz="2000" b="0" i="0" u="none" strike="noStrike" kern="1200" cap="none">
                <a:ln>
                  <a:noFill/>
                </a:ln>
                <a:latin typeface="Liberation Sans" pitchFamily="18"/>
              </a:defRPr>
            </a:lvl7pPr>
            <a:lvl8pPr marL="3456000" lvl="7" indent="-216000" algn="r">
              <a:spcBef>
                <a:spcPts val="0"/>
              </a:spcBef>
              <a:spcAft>
                <a:spcPts val="283"/>
              </a:spcAft>
              <a:buSzPct val="45000"/>
              <a:buFont typeface="StarSymbol"/>
              <a:buChar char="●"/>
              <a:defRPr lang="fr-FR" sz="2000" b="0" i="0" u="none" strike="noStrike" kern="1200" cap="none">
                <a:ln>
                  <a:noFill/>
                </a:ln>
                <a:latin typeface="Liberation Sans" pitchFamily="18"/>
              </a:defRPr>
            </a:lvl8pPr>
            <a:lvl9pPr marL="3887999" lvl="8" indent="-216000" algn="r">
              <a:spcBef>
                <a:spcPts val="0"/>
              </a:spcBef>
              <a:spcAft>
                <a:spcPts val="283"/>
              </a:spcAft>
              <a:buSzPct val="45000"/>
              <a:buFont typeface="StarSymbol"/>
              <a:buChar char="●"/>
              <a:defRPr lang="fr-FR" sz="2000" b="0" i="0" u="none" strike="noStrike" kern="1200" cap="none">
                <a:ln>
                  <a:noFill/>
                </a:ln>
                <a:latin typeface="Liberation Sans" pitchFamily="18"/>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txBox="1">
            <a:spLocks noGrp="1"/>
          </p:cNvSpPr>
          <p:nvPr>
            <p:ph type="dt" sz="half" idx="2"/>
          </p:nvPr>
        </p:nvSpPr>
        <p:spPr>
          <a:xfrm>
            <a:off x="0" y="7200000"/>
            <a:ext cx="2348280" cy="233280"/>
          </a:xfrm>
          <a:prstGeom prst="rect">
            <a:avLst/>
          </a:prstGeom>
          <a:noFill/>
          <a:ln>
            <a:noFill/>
          </a:ln>
        </p:spPr>
        <p:txBody>
          <a:bodyPr lIns="0" tIns="0" rIns="0" bIns="0" anchorCtr="0"/>
          <a:lstStyle>
            <a:lvl1pPr lvl="0" algn="ctr" hangingPunct="0">
              <a:buNone/>
              <a:tabLst/>
              <a:defRPr lang="fr-FR" sz="1400">
                <a:latin typeface="Liberation Serif" pitchFamily="18"/>
                <a:ea typeface="Segoe UI" pitchFamily="2"/>
                <a:cs typeface="Tahoma" pitchFamily="2"/>
              </a:defRPr>
            </a:lvl1pPr>
          </a:lstStyle>
          <a:p>
            <a:pPr lvl="0"/>
            <a:endParaRPr lang="fr-FR"/>
          </a:p>
        </p:txBody>
      </p:sp>
      <p:sp>
        <p:nvSpPr>
          <p:cNvPr id="5" name="Espace réservé du pied de page 4"/>
          <p:cNvSpPr txBox="1">
            <a:spLocks noGrp="1"/>
          </p:cNvSpPr>
          <p:nvPr>
            <p:ph type="ftr" sz="quarter" idx="3"/>
          </p:nvPr>
        </p:nvSpPr>
        <p:spPr>
          <a:xfrm>
            <a:off x="3447360" y="7200000"/>
            <a:ext cx="3195000" cy="172440"/>
          </a:xfrm>
          <a:prstGeom prst="rect">
            <a:avLst/>
          </a:prstGeom>
          <a:noFill/>
          <a:ln>
            <a:noFill/>
          </a:ln>
        </p:spPr>
        <p:txBody>
          <a:bodyPr lIns="0" tIns="0" rIns="0" bIns="0" anchorCtr="0"/>
          <a:lstStyle>
            <a:lvl1pPr lvl="0" algn="ctr" hangingPunct="0">
              <a:buNone/>
              <a:tabLst/>
              <a:defRPr lang="fr-FR" sz="1400">
                <a:latin typeface="Liberation Serif" pitchFamily="18"/>
                <a:ea typeface="Segoe UI" pitchFamily="2"/>
                <a:cs typeface="Tahoma" pitchFamily="2"/>
              </a:defRPr>
            </a:lvl1pPr>
          </a:lstStyle>
          <a:p>
            <a:pPr lvl="0"/>
            <a:endParaRPr lang="fr-FR"/>
          </a:p>
        </p:txBody>
      </p:sp>
      <p:sp>
        <p:nvSpPr>
          <p:cNvPr id="6" name="Espace réservé du numéro de diapositive 5"/>
          <p:cNvSpPr txBox="1">
            <a:spLocks noGrp="1"/>
          </p:cNvSpPr>
          <p:nvPr>
            <p:ph type="sldNum" sz="quarter" idx="4"/>
          </p:nvPr>
        </p:nvSpPr>
        <p:spPr>
          <a:xfrm>
            <a:off x="9288000" y="7236000"/>
            <a:ext cx="648000" cy="288000"/>
          </a:xfrm>
          <a:prstGeom prst="rect">
            <a:avLst/>
          </a:prstGeom>
          <a:noFill/>
          <a:ln>
            <a:noFill/>
          </a:ln>
        </p:spPr>
        <p:txBody>
          <a:bodyPr lIns="0" tIns="0" rIns="0" bIns="0" anchorCtr="0"/>
          <a:lstStyle>
            <a:lvl1pPr lvl="0" algn="r" hangingPunct="0">
              <a:buNone/>
              <a:tabLst/>
              <a:defRPr lang="fr-FR" sz="1400">
                <a:latin typeface="Liberation Serif" pitchFamily="18"/>
                <a:ea typeface="Segoe UI" pitchFamily="2"/>
                <a:cs typeface="Tahoma" pitchFamily="2"/>
              </a:defRPr>
            </a:lvl1pPr>
          </a:lstStyle>
          <a:p>
            <a:pPr lvl="0"/>
            <a:fld id="{AD00DBE5-F556-4D32-BCD8-3D13DB9B2CE4}" type="slidenum">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hangingPunct="0">
        <a:tabLst/>
        <a:defRPr lang="fr-FR" sz="4400" b="0" i="0" u="none" strike="noStrike" kern="1200" cap="none">
          <a:ln>
            <a:noFill/>
          </a:ln>
          <a:latin typeface="Liberation Sans" pitchFamily="18"/>
        </a:defRPr>
      </a:lvl1pPr>
    </p:titleStyle>
    <p:bodyStyle>
      <a:lvl1pPr algn="r" hangingPunct="0">
        <a:spcBef>
          <a:spcPts val="0"/>
        </a:spcBef>
        <a:spcAft>
          <a:spcPts val="1417"/>
        </a:spcAft>
        <a:tabLst/>
        <a:defRPr lang="fr-FR" sz="3200" b="0" i="0" u="none" strike="noStrike" kern="1200" cap="none">
          <a:ln>
            <a:noFill/>
          </a:ln>
          <a:latin typeface="Liberation Sans" pitchFamily="18"/>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Espace réservé du titre 1"/>
          <p:cNvSpPr txBox="1">
            <a:spLocks noGrp="1"/>
          </p:cNvSpPr>
          <p:nvPr>
            <p:ph type="title"/>
          </p:nvPr>
        </p:nvSpPr>
        <p:spPr>
          <a:xfrm>
            <a:off x="503999" y="301320"/>
            <a:ext cx="9071640" cy="1262160"/>
          </a:xfrm>
          <a:prstGeom prst="rect">
            <a:avLst/>
          </a:prstGeom>
          <a:solidFill>
            <a:srgbClr val="FFFFFF">
              <a:alpha val="50000"/>
            </a:srgbClr>
          </a:solid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fr-FR"/>
          </a:p>
        </p:txBody>
      </p:sp>
      <p:sp>
        <p:nvSpPr>
          <p:cNvPr id="3" name="Espace réservé du texte 2"/>
          <p:cNvSpPr txBox="1">
            <a:spLocks noGrp="1"/>
          </p:cNvSpPr>
          <p:nvPr>
            <p:ph type="body" idx="1"/>
          </p:nvPr>
        </p:nvSpPr>
        <p:spPr>
          <a:xfrm>
            <a:off x="503999" y="1769040"/>
            <a:ext cx="9071640" cy="4854960"/>
          </a:xfrm>
          <a:prstGeom prst="rect">
            <a:avLst/>
          </a:prstGeom>
          <a:solidFill>
            <a:srgbClr val="FFFFFF">
              <a:alpha val="50000"/>
            </a:srgbClr>
          </a:solidFill>
          <a:ln>
            <a:noFill/>
          </a:ln>
        </p:spPr>
        <p:txBody>
          <a:bodyPr lIns="0" tIns="0" rIns="0" bIns="0"/>
          <a:lstStyle>
            <a:defPPr marL="432000" marR="0" lvl="0" indent="-324000">
              <a:spcBef>
                <a:spcPts val="0"/>
              </a:spcBef>
              <a:spcAft>
                <a:spcPts val="1414"/>
              </a:spcAft>
              <a:buSzPct val="45000"/>
              <a:buFont typeface="StarSymbol"/>
              <a:buNone/>
              <a:defRPr lang="fr-FR" sz="3200" b="0" i="0" u="none" strike="noStrike" kern="1200" cap="none">
                <a:ln>
                  <a:noFill/>
                </a:ln>
                <a:latin typeface="Arial" pitchFamily="34"/>
              </a:defRPr>
            </a:defPPr>
            <a:lvl1pPr marL="432000" marR="0" lvl="0" indent="-324000">
              <a:spcBef>
                <a:spcPts val="0"/>
              </a:spcBef>
              <a:spcAft>
                <a:spcPts val="1414"/>
              </a:spcAft>
              <a:buSzPct val="45000"/>
              <a:buFont typeface="StarSymbol"/>
              <a:buChar char="●"/>
              <a:defRPr lang="fr-FR" sz="3200" b="0" i="0" u="none" strike="noStrike" kern="1200" cap="none">
                <a:ln>
                  <a:noFill/>
                </a:ln>
                <a:latin typeface="Arial" pitchFamily="34"/>
              </a:defRPr>
            </a:lvl1pPr>
            <a:lvl2pPr marL="864000" marR="0" lvl="1" indent="-324000">
              <a:spcBef>
                <a:spcPts val="0"/>
              </a:spcBef>
              <a:spcAft>
                <a:spcPts val="1134"/>
              </a:spcAft>
              <a:buSzPct val="75000"/>
              <a:buFont typeface="StarSymbol"/>
              <a:buChar char="–"/>
              <a:defRPr lang="fr-FR" sz="2800" b="0" i="0" u="none" strike="noStrike" kern="1200" cap="none">
                <a:ln>
                  <a:noFill/>
                </a:ln>
                <a:latin typeface="Arial" pitchFamily="34"/>
              </a:defRPr>
            </a:lvl2pPr>
            <a:lvl3pPr marL="1295999" marR="0" lvl="2" indent="-288000">
              <a:spcBef>
                <a:spcPts val="0"/>
              </a:spcBef>
              <a:spcAft>
                <a:spcPts val="850"/>
              </a:spcAft>
              <a:buSzPct val="45000"/>
              <a:buFont typeface="StarSymbol"/>
              <a:buChar char="●"/>
              <a:defRPr lang="fr-FR" sz="2400" b="0" i="0" u="none" strike="noStrike" kern="1200" cap="none">
                <a:ln>
                  <a:noFill/>
                </a:ln>
                <a:latin typeface="Arial" pitchFamily="34"/>
              </a:defRPr>
            </a:lvl3pPr>
            <a:lvl4pPr marL="1728000" marR="0" lvl="3" indent="-216000">
              <a:spcBef>
                <a:spcPts val="0"/>
              </a:spcBef>
              <a:spcAft>
                <a:spcPts val="567"/>
              </a:spcAft>
              <a:buSzPct val="75000"/>
              <a:buFont typeface="StarSymbol"/>
              <a:buChar char="–"/>
              <a:defRPr lang="fr-FR" sz="2000" b="0" i="0" u="none" strike="noStrike" kern="1200" cap="none">
                <a:ln>
                  <a:noFill/>
                </a:ln>
                <a:latin typeface="Arial" pitchFamily="34"/>
              </a:defRPr>
            </a:lvl4pPr>
            <a:lvl5pPr marL="2160000" marR="0" lvl="4" indent="-216000">
              <a:spcBef>
                <a:spcPts val="0"/>
              </a:spcBef>
              <a:spcAft>
                <a:spcPts val="283"/>
              </a:spcAft>
              <a:buSzPct val="45000"/>
              <a:buFont typeface="StarSymbol"/>
              <a:buChar char="●"/>
              <a:defRPr lang="fr-FR" sz="2000" b="0" i="0" u="none" strike="noStrike" kern="1200" cap="none">
                <a:ln>
                  <a:noFill/>
                </a:ln>
                <a:latin typeface="Arial" pitchFamily="34"/>
              </a:defRPr>
            </a:lvl5pPr>
            <a:lvl6pPr marL="2592000" marR="0" lvl="5" indent="-216000">
              <a:spcBef>
                <a:spcPts val="0"/>
              </a:spcBef>
              <a:spcAft>
                <a:spcPts val="283"/>
              </a:spcAft>
              <a:buSzPct val="45000"/>
              <a:buFont typeface="StarSymbol"/>
              <a:buChar char="●"/>
              <a:defRPr lang="fr-FR" sz="2000" b="0" i="0" u="none" strike="noStrike" kern="1200" cap="none">
                <a:ln>
                  <a:noFill/>
                </a:ln>
                <a:latin typeface="Arial" pitchFamily="34"/>
              </a:defRPr>
            </a:lvl6pPr>
            <a:lvl7pPr marL="3024000" marR="0" lvl="6" indent="-216000">
              <a:spcBef>
                <a:spcPts val="0"/>
              </a:spcBef>
              <a:spcAft>
                <a:spcPts val="283"/>
              </a:spcAft>
              <a:buSzPct val="45000"/>
              <a:buFont typeface="StarSymbol"/>
              <a:buChar char="●"/>
              <a:defRPr lang="fr-FR" sz="2000" b="0" i="0" u="none" strike="noStrike" kern="1200" cap="none">
                <a:ln>
                  <a:noFill/>
                </a:ln>
                <a:latin typeface="Arial" pitchFamily="34"/>
              </a:defRPr>
            </a:lvl7pPr>
            <a:lvl8pPr marL="3456000" marR="0" lvl="7" indent="-216000">
              <a:spcBef>
                <a:spcPts val="0"/>
              </a:spcBef>
              <a:spcAft>
                <a:spcPts val="283"/>
              </a:spcAft>
              <a:buSzPct val="45000"/>
              <a:buFont typeface="StarSymbol"/>
              <a:buChar char="●"/>
              <a:defRPr lang="fr-FR" sz="2000" b="0" i="0" u="none" strike="noStrike" kern="1200" cap="none">
                <a:ln>
                  <a:noFill/>
                </a:ln>
                <a:latin typeface="Arial" pitchFamily="34"/>
              </a:defRPr>
            </a:lvl8pPr>
            <a:lvl9pPr marL="3887999" marR="0" lvl="8" indent="-216000">
              <a:spcBef>
                <a:spcPts val="0"/>
              </a:spcBef>
              <a:spcAft>
                <a:spcPts val="283"/>
              </a:spcAft>
              <a:buSzPct val="45000"/>
              <a:buFont typeface="StarSymbol"/>
              <a:buChar char="●"/>
              <a:defRPr lang="fr-FR" sz="2000" b="0" i="0" u="none" strike="noStrike" kern="1200" cap="none">
                <a:ln>
                  <a:noFill/>
                </a:ln>
                <a:latin typeface="Arial" pitchFamily="34"/>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txBox="1">
            <a:spLocks noGrp="1"/>
          </p:cNvSpPr>
          <p:nvPr>
            <p:ph type="dt" sz="half" idx="2"/>
          </p:nvPr>
        </p:nvSpPr>
        <p:spPr>
          <a:xfrm>
            <a:off x="27720" y="7272000"/>
            <a:ext cx="2348280" cy="521280"/>
          </a:xfrm>
          <a:prstGeom prst="rect">
            <a:avLst/>
          </a:prstGeom>
          <a:noFill/>
          <a:ln>
            <a:noFill/>
          </a:ln>
        </p:spPr>
        <p:txBody>
          <a:bodyPr lIns="0" tIns="0" rIns="0" bIns="0" anchorCtr="0"/>
          <a:lstStyle>
            <a:lvl1pPr lvl="0" hangingPunct="0">
              <a:buNone/>
              <a:tabLst/>
              <a:defRPr lang="fr-FR" sz="1400">
                <a:latin typeface="Liberation Serif" pitchFamily="18"/>
                <a:ea typeface="Segoe UI" pitchFamily="2"/>
                <a:cs typeface="Tahoma" pitchFamily="2"/>
              </a:defRPr>
            </a:lvl1pPr>
          </a:lstStyle>
          <a:p>
            <a:pPr lvl="0"/>
            <a:endParaRPr lang="fr-FR"/>
          </a:p>
        </p:txBody>
      </p:sp>
      <p:sp>
        <p:nvSpPr>
          <p:cNvPr id="5" name="Espace réservé du pied de page 4"/>
          <p:cNvSpPr txBox="1">
            <a:spLocks noGrp="1"/>
          </p:cNvSpPr>
          <p:nvPr>
            <p:ph type="ftr" sz="quarter" idx="3"/>
          </p:nvPr>
        </p:nvSpPr>
        <p:spPr>
          <a:xfrm>
            <a:off x="3447360" y="7272000"/>
            <a:ext cx="3195000" cy="521280"/>
          </a:xfrm>
          <a:prstGeom prst="rect">
            <a:avLst/>
          </a:prstGeom>
          <a:noFill/>
          <a:ln>
            <a:noFill/>
          </a:ln>
        </p:spPr>
        <p:txBody>
          <a:bodyPr lIns="0" tIns="0" rIns="0" bIns="0" anchorCtr="0"/>
          <a:lstStyle>
            <a:lvl1pPr lvl="0" algn="ctr" hangingPunct="0">
              <a:buNone/>
              <a:tabLst/>
              <a:defRPr lang="fr-FR" sz="1400">
                <a:latin typeface="Liberation Serif" pitchFamily="18"/>
                <a:ea typeface="Segoe UI" pitchFamily="2"/>
                <a:cs typeface="Tahoma" pitchFamily="2"/>
              </a:defRPr>
            </a:lvl1pPr>
          </a:lstStyle>
          <a:p>
            <a:pPr lvl="0"/>
            <a:endParaRPr lang="fr-FR"/>
          </a:p>
        </p:txBody>
      </p:sp>
      <p:sp>
        <p:nvSpPr>
          <p:cNvPr id="6" name="Espace réservé du numéro de diapositive 5"/>
          <p:cNvSpPr txBox="1">
            <a:spLocks noGrp="1"/>
          </p:cNvSpPr>
          <p:nvPr>
            <p:ph type="sldNum" sz="quarter" idx="4"/>
          </p:nvPr>
        </p:nvSpPr>
        <p:spPr>
          <a:xfrm>
            <a:off x="7587720" y="7254720"/>
            <a:ext cx="2348280" cy="521280"/>
          </a:xfrm>
          <a:prstGeom prst="rect">
            <a:avLst/>
          </a:prstGeom>
          <a:noFill/>
          <a:ln>
            <a:noFill/>
          </a:ln>
        </p:spPr>
        <p:txBody>
          <a:bodyPr lIns="0" tIns="0" rIns="0" bIns="0" anchorCtr="0"/>
          <a:lstStyle>
            <a:lvl1pPr lvl="0" algn="r" hangingPunct="0">
              <a:buNone/>
              <a:tabLst/>
              <a:defRPr lang="fr-FR" sz="1400">
                <a:latin typeface="Liberation Serif" pitchFamily="18"/>
                <a:ea typeface="Segoe UI" pitchFamily="2"/>
                <a:cs typeface="Tahoma" pitchFamily="2"/>
              </a:defRPr>
            </a:lvl1pPr>
          </a:lstStyle>
          <a:p>
            <a:pPr lvl="0"/>
            <a:fld id="{3572E621-A2C5-4689-B87B-B8717C67E581}" type="slidenum">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hangingPunct="0">
        <a:tabLst/>
        <a:defRPr lang="fr-FR" sz="4400" b="0" i="0" u="none" strike="noStrike" kern="1200" cap="none">
          <a:ln>
            <a:noFill/>
          </a:ln>
          <a:latin typeface="Liberation Sans" pitchFamily="18"/>
        </a:defRPr>
      </a:lvl1pPr>
    </p:titleStyle>
    <p:bodyStyle>
      <a:lvl1pPr marL="0" marR="0" indent="0" hangingPunct="0">
        <a:spcBef>
          <a:spcPts val="0"/>
        </a:spcBef>
        <a:spcAft>
          <a:spcPts val="1414"/>
        </a:spcAft>
        <a:tabLst/>
        <a:defRPr lang="fr-FR" sz="3200" b="0" i="0" u="none" strike="noStrike" kern="1200" cap="none">
          <a:ln>
            <a:noFill/>
          </a:ln>
          <a:latin typeface="Arial" pitchFamily="34"/>
        </a:defRPr>
      </a:lvl1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18.xml"/><Relationship Id="rId5" Type="http://schemas.openxmlformats.org/officeDocument/2006/relationships/image" Target="../media/image6.emf"/><Relationship Id="rId4" Type="http://schemas.openxmlformats.org/officeDocument/2006/relationships/image" Target="../media/image5.emf"/></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1655999" y="1944000"/>
            <a:ext cx="7128000" cy="178668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fr-FR">
                <a:ea typeface="Segoe UI" pitchFamily="2"/>
                <a:cs typeface="Tahoma" pitchFamily="2"/>
              </a:rPr>
              <a:t>Construire le nombre par la résolution de problèmes</a:t>
            </a:r>
          </a:p>
        </p:txBody>
      </p:sp>
      <p:sp>
        <p:nvSpPr>
          <p:cNvPr id="3" name="ZoneTexte 2"/>
          <p:cNvSpPr txBox="1"/>
          <p:nvPr/>
        </p:nvSpPr>
        <p:spPr>
          <a:xfrm>
            <a:off x="3456000" y="7056000"/>
            <a:ext cx="4095073" cy="356336"/>
          </a:xfrm>
          <a:prstGeom prst="rect">
            <a:avLst/>
          </a:prstGeom>
          <a:noFill/>
          <a:ln>
            <a:noFill/>
          </a:ln>
        </p:spPr>
        <p:txBody>
          <a:bodyPr wrap="none" lIns="90000" tIns="45000" rIns="90000" bIns="45000" anchorCtr="0" compatLnSpc="0">
            <a:spAutoFit/>
          </a:bodyPr>
          <a:lstStyle/>
          <a:p>
            <a:pPr marL="0" marR="0" lvl="0" indent="0" hangingPunct="0">
              <a:lnSpc>
                <a:spcPct val="100000"/>
              </a:lnSpc>
              <a:spcBef>
                <a:spcPts val="0"/>
              </a:spcBef>
              <a:spcAft>
                <a:spcPts val="0"/>
              </a:spcAft>
              <a:buNone/>
              <a:tabLst/>
            </a:pPr>
            <a:r>
              <a:rPr lang="fr-FR" sz="1800" b="0" i="0" u="none" strike="noStrike" kern="1200" cap="none" dirty="0" smtClean="0">
                <a:ln>
                  <a:noFill/>
                </a:ln>
                <a:latin typeface="Liberation Sans" pitchFamily="18"/>
                <a:ea typeface="Segoe UI" pitchFamily="2"/>
                <a:cs typeface="Tahoma" pitchFamily="2"/>
              </a:rPr>
              <a:t>Mission départementale </a:t>
            </a:r>
            <a:r>
              <a:rPr lang="fr-FR" sz="1800" b="0" i="0" u="none" strike="noStrike" kern="1200" cap="none" dirty="0">
                <a:ln>
                  <a:noFill/>
                </a:ln>
                <a:latin typeface="Liberation Sans" pitchFamily="18"/>
                <a:ea typeface="Segoe UI" pitchFamily="2"/>
                <a:cs typeface="Tahoma" pitchFamily="2"/>
              </a:rPr>
              <a:t>maternelle 76</a:t>
            </a:r>
          </a:p>
        </p:txBody>
      </p:sp>
      <p:pic>
        <p:nvPicPr>
          <p:cNvPr id="4" name="Image 3"/>
          <p:cNvPicPr>
            <a:picLocks noChangeAspect="1"/>
          </p:cNvPicPr>
          <p:nvPr/>
        </p:nvPicPr>
        <p:blipFill>
          <a:blip r:embed="rId3"/>
          <a:stretch>
            <a:fillRect/>
          </a:stretch>
        </p:blipFill>
        <p:spPr>
          <a:xfrm>
            <a:off x="287784" y="28525"/>
            <a:ext cx="2078916" cy="217036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2"/>
          <p:cNvSpPr txBox="1">
            <a:spLocks/>
          </p:cNvSpPr>
          <p:nvPr/>
        </p:nvSpPr>
        <p:spPr>
          <a:xfrm>
            <a:off x="287784" y="969138"/>
            <a:ext cx="9433047" cy="6051059"/>
          </a:xfrm>
          <a:prstGeom prst="rect">
            <a:avLst/>
          </a:prstGeom>
          <a:noFill/>
          <a:ln>
            <a:noFill/>
          </a:ln>
        </p:spPr>
        <p:txBody>
          <a:bodyPr lIns="0" tIns="0" rIns="0" bIns="0"/>
          <a:lstStyle>
            <a:defPPr marL="432000" marR="0" lvl="0" indent="-324000">
              <a:spcBef>
                <a:spcPts val="0"/>
              </a:spcBef>
              <a:spcAft>
                <a:spcPts val="1414"/>
              </a:spcAft>
              <a:buSzPct val="45000"/>
              <a:buFont typeface="StarSymbol"/>
              <a:buNone/>
              <a:defRPr lang="fr-FR" sz="3200" b="0" i="0" u="none" strike="noStrike" kern="1200" cap="none">
                <a:ln>
                  <a:noFill/>
                </a:ln>
                <a:latin typeface="Arial" pitchFamily="34"/>
              </a:defRPr>
            </a:defPPr>
            <a:lvl1pPr marL="432000" marR="0" lvl="0" indent="-324000" hangingPunct="0">
              <a:spcBef>
                <a:spcPts val="0"/>
              </a:spcBef>
              <a:spcAft>
                <a:spcPts val="1414"/>
              </a:spcAft>
              <a:buSzPct val="45000"/>
              <a:buFont typeface="StarSymbol"/>
              <a:buChar char="●"/>
              <a:tabLst/>
              <a:defRPr lang="fr-FR" sz="3200" b="0" i="0" u="none" strike="noStrike" kern="1200" cap="none">
                <a:ln>
                  <a:noFill/>
                </a:ln>
                <a:latin typeface="Arial" pitchFamily="34"/>
              </a:defRPr>
            </a:lvl1pPr>
            <a:lvl2pPr marL="864000" marR="0" lvl="1" indent="-324000">
              <a:spcBef>
                <a:spcPts val="0"/>
              </a:spcBef>
              <a:spcAft>
                <a:spcPts val="1134"/>
              </a:spcAft>
              <a:buSzPct val="75000"/>
              <a:buFont typeface="StarSymbol"/>
              <a:buChar char="–"/>
              <a:defRPr lang="fr-FR" sz="2800" b="0" i="0" u="none" strike="noStrike" kern="1200" cap="none">
                <a:ln>
                  <a:noFill/>
                </a:ln>
                <a:latin typeface="Arial" pitchFamily="34"/>
              </a:defRPr>
            </a:lvl2pPr>
            <a:lvl3pPr marL="1295999" marR="0" lvl="2" indent="-288000">
              <a:spcBef>
                <a:spcPts val="0"/>
              </a:spcBef>
              <a:spcAft>
                <a:spcPts val="850"/>
              </a:spcAft>
              <a:buSzPct val="45000"/>
              <a:buFont typeface="StarSymbol"/>
              <a:buChar char="●"/>
              <a:defRPr lang="fr-FR" sz="2400" b="0" i="0" u="none" strike="noStrike" kern="1200" cap="none">
                <a:ln>
                  <a:noFill/>
                </a:ln>
                <a:latin typeface="Arial" pitchFamily="34"/>
              </a:defRPr>
            </a:lvl3pPr>
            <a:lvl4pPr marL="1728000" marR="0" lvl="3" indent="-216000">
              <a:spcBef>
                <a:spcPts val="0"/>
              </a:spcBef>
              <a:spcAft>
                <a:spcPts val="567"/>
              </a:spcAft>
              <a:buSzPct val="75000"/>
              <a:buFont typeface="StarSymbol"/>
              <a:buChar char="–"/>
              <a:defRPr lang="fr-FR" sz="2000" b="0" i="0" u="none" strike="noStrike" kern="1200" cap="none">
                <a:ln>
                  <a:noFill/>
                </a:ln>
                <a:latin typeface="Arial" pitchFamily="34"/>
              </a:defRPr>
            </a:lvl4pPr>
            <a:lvl5pPr marL="2160000" marR="0" lvl="4" indent="-216000">
              <a:spcBef>
                <a:spcPts val="0"/>
              </a:spcBef>
              <a:spcAft>
                <a:spcPts val="283"/>
              </a:spcAft>
              <a:buSzPct val="45000"/>
              <a:buFont typeface="StarSymbol"/>
              <a:buChar char="●"/>
              <a:defRPr lang="fr-FR" sz="2000" b="0" i="0" u="none" strike="noStrike" kern="1200" cap="none">
                <a:ln>
                  <a:noFill/>
                </a:ln>
                <a:latin typeface="Arial" pitchFamily="34"/>
              </a:defRPr>
            </a:lvl5pPr>
            <a:lvl6pPr marL="2592000" marR="0" lvl="5" indent="-216000">
              <a:spcBef>
                <a:spcPts val="0"/>
              </a:spcBef>
              <a:spcAft>
                <a:spcPts val="283"/>
              </a:spcAft>
              <a:buSzPct val="45000"/>
              <a:buFont typeface="StarSymbol"/>
              <a:buChar char="●"/>
              <a:defRPr lang="fr-FR" sz="2000" b="0" i="0" u="none" strike="noStrike" kern="1200" cap="none">
                <a:ln>
                  <a:noFill/>
                </a:ln>
                <a:latin typeface="Arial" pitchFamily="34"/>
              </a:defRPr>
            </a:lvl6pPr>
            <a:lvl7pPr marL="3024000" marR="0" lvl="6" indent="-216000">
              <a:spcBef>
                <a:spcPts val="0"/>
              </a:spcBef>
              <a:spcAft>
                <a:spcPts val="283"/>
              </a:spcAft>
              <a:buSzPct val="45000"/>
              <a:buFont typeface="StarSymbol"/>
              <a:buChar char="●"/>
              <a:defRPr lang="fr-FR" sz="2000" b="0" i="0" u="none" strike="noStrike" kern="1200" cap="none">
                <a:ln>
                  <a:noFill/>
                </a:ln>
                <a:latin typeface="Arial" pitchFamily="34"/>
              </a:defRPr>
            </a:lvl7pPr>
            <a:lvl8pPr marL="3456000" marR="0" lvl="7" indent="-216000">
              <a:spcBef>
                <a:spcPts val="0"/>
              </a:spcBef>
              <a:spcAft>
                <a:spcPts val="283"/>
              </a:spcAft>
              <a:buSzPct val="45000"/>
              <a:buFont typeface="StarSymbol"/>
              <a:buChar char="●"/>
              <a:defRPr lang="fr-FR" sz="2000" b="0" i="0" u="none" strike="noStrike" kern="1200" cap="none">
                <a:ln>
                  <a:noFill/>
                </a:ln>
                <a:latin typeface="Arial" pitchFamily="34"/>
              </a:defRPr>
            </a:lvl8pPr>
            <a:lvl9pPr marL="3887999" marR="0" lvl="8" indent="-216000">
              <a:spcBef>
                <a:spcPts val="0"/>
              </a:spcBef>
              <a:spcAft>
                <a:spcPts val="283"/>
              </a:spcAft>
              <a:buSzPct val="45000"/>
              <a:buFont typeface="StarSymbol"/>
              <a:buChar char="●"/>
              <a:defRPr lang="fr-FR" sz="2000" b="0" i="0" u="none" strike="noStrike" kern="1200" cap="none">
                <a:ln>
                  <a:noFill/>
                </a:ln>
                <a:latin typeface="Arial" pitchFamily="34"/>
              </a:defRPr>
            </a:lvl9pPr>
          </a:lstStyle>
          <a:p>
            <a:pPr marL="448919" indent="-179640">
              <a:spcAft>
                <a:spcPts val="0"/>
              </a:spcAft>
              <a:buFont typeface="StarSymbol"/>
              <a:buNone/>
              <a:tabLst>
                <a:tab pos="448919" algn="l"/>
              </a:tabLst>
            </a:pPr>
            <a:endParaRPr lang="fr-FR" sz="1600" dirty="0" smtClean="0">
              <a:solidFill>
                <a:sysClr val="windowText" lastClr="000000"/>
              </a:solidFill>
              <a:ea typeface="Segoe UI" pitchFamily="2"/>
              <a:cs typeface="Tahoma" pitchFamily="2"/>
            </a:endParaRPr>
          </a:p>
          <a:p>
            <a:r>
              <a:rPr lang="fr-FR" sz="1800" u="sng" dirty="0" smtClean="0"/>
              <a:t>Une priorité : stabiliser la connaissance des petits nombres jusqu'à dix</a:t>
            </a:r>
            <a:r>
              <a:rPr lang="fr-FR" sz="1800" dirty="0" smtClean="0"/>
              <a:t>. </a:t>
            </a:r>
          </a:p>
          <a:p>
            <a:pPr lvl="1"/>
            <a:r>
              <a:rPr lang="fr-FR" sz="1800" dirty="0" smtClean="0"/>
              <a:t>Travail sur les</a:t>
            </a:r>
            <a:r>
              <a:rPr lang="fr-FR" sz="1800" b="1" dirty="0" smtClean="0"/>
              <a:t> ordres de grandeurs et comparaisons</a:t>
            </a:r>
          </a:p>
          <a:p>
            <a:r>
              <a:rPr lang="fr-FR" sz="1800" u="sng" dirty="0" smtClean="0"/>
              <a:t>Les activités de dénombrement</a:t>
            </a:r>
            <a:r>
              <a:rPr lang="fr-FR" sz="1800" dirty="0" smtClean="0"/>
              <a:t>: </a:t>
            </a:r>
          </a:p>
          <a:p>
            <a:pPr lvl="1"/>
            <a:r>
              <a:rPr lang="fr-FR" sz="1800" b="1" dirty="0" smtClean="0"/>
              <a:t>Construction progressive</a:t>
            </a:r>
            <a:r>
              <a:rPr lang="fr-FR" sz="1800" dirty="0" smtClean="0"/>
              <a:t> des quantités jusqu’à 5 puis jusqu’à 10 </a:t>
            </a:r>
          </a:p>
          <a:p>
            <a:pPr lvl="1"/>
            <a:r>
              <a:rPr lang="fr-FR" sz="1800" b="1" dirty="0" smtClean="0"/>
              <a:t>Composition</a:t>
            </a:r>
            <a:r>
              <a:rPr lang="fr-FR" sz="1800" dirty="0" smtClean="0"/>
              <a:t> et </a:t>
            </a:r>
            <a:r>
              <a:rPr lang="fr-FR" sz="1800" b="1" dirty="0" smtClean="0"/>
              <a:t>décomposition</a:t>
            </a:r>
            <a:r>
              <a:rPr lang="fr-FR" sz="1800" dirty="0" smtClean="0"/>
              <a:t> des nombres, processus d’</a:t>
            </a:r>
            <a:r>
              <a:rPr lang="fr-FR" sz="1800" b="1" dirty="0" smtClean="0"/>
              <a:t>itération de l’unité</a:t>
            </a:r>
          </a:p>
          <a:p>
            <a:r>
              <a:rPr lang="fr-FR" sz="1800" u="sng" dirty="0" smtClean="0"/>
              <a:t>Des situations pédagogiques spécifiquement organisées </a:t>
            </a:r>
            <a:r>
              <a:rPr lang="fr-FR" sz="1800" dirty="0" smtClean="0"/>
              <a:t>: </a:t>
            </a:r>
          </a:p>
          <a:p>
            <a:pPr lvl="1"/>
            <a:r>
              <a:rPr lang="fr-FR" sz="1800" b="1" dirty="0" smtClean="0"/>
              <a:t>jeux  structurés et quotidiens</a:t>
            </a:r>
            <a:r>
              <a:rPr lang="fr-FR" sz="1800" dirty="0" smtClean="0"/>
              <a:t>, privilégier les</a:t>
            </a:r>
            <a:r>
              <a:rPr lang="fr-FR" sz="1800" b="1" dirty="0" smtClean="0"/>
              <a:t> jeux à deux dés</a:t>
            </a:r>
            <a:r>
              <a:rPr lang="fr-FR" sz="1800" dirty="0" smtClean="0"/>
              <a:t> </a:t>
            </a:r>
          </a:p>
          <a:p>
            <a:pPr lvl="1"/>
            <a:r>
              <a:rPr lang="fr-FR" sz="1800" b="1" dirty="0" smtClean="0"/>
              <a:t>situations problèmes concrets</a:t>
            </a:r>
            <a:r>
              <a:rPr lang="fr-FR" sz="1800" dirty="0" smtClean="0"/>
              <a:t>, situations </a:t>
            </a:r>
            <a:r>
              <a:rPr lang="fr-FR" sz="1800" b="1" dirty="0" smtClean="0"/>
              <a:t>répétées avec matériel </a:t>
            </a:r>
          </a:p>
          <a:p>
            <a:r>
              <a:rPr lang="fr-FR" sz="1800" u="sng" dirty="0" smtClean="0"/>
              <a:t>Situations d’apprentissage et d’entrainement </a:t>
            </a:r>
          </a:p>
          <a:p>
            <a:pPr lvl="1"/>
            <a:r>
              <a:rPr lang="fr-FR" sz="1800" b="1" dirty="0" smtClean="0"/>
              <a:t>non compatibles avec un travail sur fiches, sur des dessins de collections </a:t>
            </a:r>
            <a:r>
              <a:rPr lang="fr-FR" sz="1800" dirty="0" smtClean="0"/>
              <a:t> </a:t>
            </a:r>
          </a:p>
          <a:p>
            <a:r>
              <a:rPr lang="fr-FR" sz="1800" dirty="0" smtClean="0"/>
              <a:t>Un apprentissage progressif qui </a:t>
            </a:r>
            <a:r>
              <a:rPr lang="fr-FR" sz="1800" u="sng" dirty="0" smtClean="0"/>
              <a:t>s'appuie sur le langage</a:t>
            </a:r>
            <a:r>
              <a:rPr lang="fr-FR" sz="1800" dirty="0" smtClean="0"/>
              <a:t> oral et écrit.</a:t>
            </a:r>
          </a:p>
          <a:p>
            <a:r>
              <a:rPr lang="fr-FR" sz="1800" dirty="0" smtClean="0"/>
              <a:t>Un enseignement </a:t>
            </a:r>
            <a:r>
              <a:rPr lang="fr-FR" sz="1800" u="sng" dirty="0" smtClean="0"/>
              <a:t>différencié et régulé par l'observation</a:t>
            </a:r>
            <a:r>
              <a:rPr lang="fr-FR" sz="1800" dirty="0" smtClean="0"/>
              <a:t> des progrès des élèves. </a:t>
            </a:r>
            <a:endParaRPr lang="fr-FR" sz="1800" dirty="0">
              <a:solidFill>
                <a:sysClr val="windowText" lastClr="000000"/>
              </a:solidFill>
              <a:ea typeface="Segoe UI" pitchFamily="2"/>
              <a:cs typeface="Tahoma" pitchFamily="2"/>
            </a:endParaRPr>
          </a:p>
        </p:txBody>
      </p:sp>
      <p:sp>
        <p:nvSpPr>
          <p:cNvPr id="3" name="ZoneTexte 2"/>
          <p:cNvSpPr txBox="1"/>
          <p:nvPr/>
        </p:nvSpPr>
        <p:spPr>
          <a:xfrm>
            <a:off x="827351" y="322807"/>
            <a:ext cx="8424936" cy="646331"/>
          </a:xfrm>
          <a:prstGeom prst="rect">
            <a:avLst/>
          </a:prstGeom>
          <a:noFill/>
        </p:spPr>
        <p:txBody>
          <a:bodyPr wrap="square" rtlCol="0">
            <a:spAutoFit/>
          </a:bodyPr>
          <a:lstStyle/>
          <a:p>
            <a:pPr algn="ctr"/>
            <a:r>
              <a:rPr lang="fr-FR" sz="3600" b="1" dirty="0" smtClean="0"/>
              <a:t>Recommandations pédagogiques </a:t>
            </a:r>
            <a:r>
              <a:rPr lang="fr-FR" sz="3600" b="1" dirty="0"/>
              <a:t>m</a:t>
            </a:r>
            <a:r>
              <a:rPr lang="fr-FR" sz="3600" b="1" dirty="0" smtClean="0"/>
              <a:t>ai 2019</a:t>
            </a:r>
            <a:endParaRPr lang="fr-FR" sz="3600" b="1" dirty="0"/>
          </a:p>
        </p:txBody>
      </p:sp>
      <p:sp>
        <p:nvSpPr>
          <p:cNvPr id="4" name="Espace réservé du pied de page 2"/>
          <p:cNvSpPr>
            <a:spLocks noGrp="1"/>
          </p:cNvSpPr>
          <p:nvPr>
            <p:ph type="ftr" sz="quarter" idx="11"/>
          </p:nvPr>
        </p:nvSpPr>
        <p:spPr>
          <a:xfrm>
            <a:off x="3447360" y="7272000"/>
            <a:ext cx="3195000" cy="521280"/>
          </a:xfrm>
        </p:spPr>
        <p:txBody>
          <a:bodyPr/>
          <a:lstStyle/>
          <a:p>
            <a:pPr lvl="0"/>
            <a:r>
              <a:rPr lang="fr-FR" dirty="0" smtClean="0"/>
              <a:t>Mission  départementale Maternelle 76</a:t>
            </a:r>
            <a:endParaRPr lang="fr-FR" dirty="0"/>
          </a:p>
        </p:txBody>
      </p:sp>
    </p:spTree>
    <p:extLst>
      <p:ext uri="{BB962C8B-B14F-4D97-AF65-F5344CB8AC3E}">
        <p14:creationId xmlns:p14="http://schemas.microsoft.com/office/powerpoint/2010/main" val="4293569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re 1"/>
          <p:cNvSpPr txBox="1">
            <a:spLocks noGrp="1"/>
          </p:cNvSpPr>
          <p:nvPr>
            <p:ph type="title" idx="4294967295"/>
          </p:nvPr>
        </p:nvSpPr>
        <p:spPr>
          <a:noFill/>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2600" b="1" dirty="0" smtClean="0">
                <a:ea typeface="Segoe UI" pitchFamily="2"/>
                <a:cs typeface="Tahoma" pitchFamily="2"/>
              </a:rPr>
              <a:t>GESTES PROFESSIONNELS</a:t>
            </a:r>
            <a:endParaRPr lang="fr-FR" sz="2600" b="1" dirty="0">
              <a:ea typeface="Segoe UI" pitchFamily="2"/>
              <a:cs typeface="Tahoma" pitchFamily="2"/>
            </a:endParaRPr>
          </a:p>
        </p:txBody>
      </p:sp>
      <p:sp>
        <p:nvSpPr>
          <p:cNvPr id="3" name="Espace réservé du texte 2"/>
          <p:cNvSpPr txBox="1">
            <a:spLocks noGrp="1"/>
          </p:cNvSpPr>
          <p:nvPr>
            <p:ph type="body" idx="4294967295"/>
          </p:nvPr>
        </p:nvSpPr>
        <p:spPr>
          <a:xfrm>
            <a:off x="503999" y="1619597"/>
            <a:ext cx="9071640" cy="4536504"/>
          </a:xfrm>
          <a:noFill/>
        </p:spPr>
        <p:txBody>
          <a:bodyPr/>
          <a:lstStyle>
            <a:defPPr marL="432000" marR="0" lvl="0" indent="-324000">
              <a:spcBef>
                <a:spcPts val="0"/>
              </a:spcBef>
              <a:spcAft>
                <a:spcPts val="1414"/>
              </a:spcAft>
              <a:buSzPct val="45000"/>
              <a:buFont typeface="StarSymbol"/>
              <a:buNone/>
              <a:defRPr lang="fr-FR" sz="3200" b="0" i="0" u="none" strike="noStrike" kern="1200" cap="none">
                <a:ln>
                  <a:noFill/>
                </a:ln>
                <a:latin typeface="Arial" pitchFamily="34"/>
              </a:defRPr>
            </a:defPPr>
            <a:lvl1pPr marL="432000" marR="0" lvl="0" indent="-324000">
              <a:spcBef>
                <a:spcPts val="0"/>
              </a:spcBef>
              <a:spcAft>
                <a:spcPts val="1414"/>
              </a:spcAft>
              <a:buSzPct val="45000"/>
              <a:buFont typeface="StarSymbol"/>
              <a:buChar char="●"/>
              <a:defRPr lang="fr-FR" sz="3200" b="0" i="0" u="none" strike="noStrike" kern="1200" cap="none">
                <a:ln>
                  <a:noFill/>
                </a:ln>
                <a:latin typeface="Arial" pitchFamily="34"/>
              </a:defRPr>
            </a:lvl1pPr>
            <a:lvl2pPr marL="864000" marR="0" lvl="1" indent="-324000">
              <a:spcBef>
                <a:spcPts val="0"/>
              </a:spcBef>
              <a:spcAft>
                <a:spcPts val="1134"/>
              </a:spcAft>
              <a:buSzPct val="75000"/>
              <a:buFont typeface="StarSymbol"/>
              <a:buChar char="–"/>
              <a:defRPr lang="fr-FR" sz="2800" b="0" i="0" u="none" strike="noStrike" kern="1200" cap="none">
                <a:ln>
                  <a:noFill/>
                </a:ln>
                <a:latin typeface="Arial" pitchFamily="34"/>
              </a:defRPr>
            </a:lvl2pPr>
            <a:lvl3pPr marL="1295999" marR="0" lvl="2" indent="-288000">
              <a:spcBef>
                <a:spcPts val="0"/>
              </a:spcBef>
              <a:spcAft>
                <a:spcPts val="850"/>
              </a:spcAft>
              <a:buSzPct val="45000"/>
              <a:buFont typeface="StarSymbol"/>
              <a:buChar char="●"/>
              <a:defRPr lang="fr-FR" sz="2400" b="0" i="0" u="none" strike="noStrike" kern="1200" cap="none">
                <a:ln>
                  <a:noFill/>
                </a:ln>
                <a:latin typeface="Arial" pitchFamily="34"/>
              </a:defRPr>
            </a:lvl3pPr>
            <a:lvl4pPr marL="1728000" marR="0" lvl="3" indent="-216000">
              <a:spcBef>
                <a:spcPts val="0"/>
              </a:spcBef>
              <a:spcAft>
                <a:spcPts val="567"/>
              </a:spcAft>
              <a:buSzPct val="75000"/>
              <a:buFont typeface="StarSymbol"/>
              <a:buChar char="–"/>
              <a:defRPr lang="fr-FR" sz="2000" b="0" i="0" u="none" strike="noStrike" kern="1200" cap="none">
                <a:ln>
                  <a:noFill/>
                </a:ln>
                <a:latin typeface="Arial" pitchFamily="34"/>
              </a:defRPr>
            </a:lvl4pPr>
            <a:lvl5pPr marL="2160000" marR="0" lvl="4" indent="-216000">
              <a:spcBef>
                <a:spcPts val="0"/>
              </a:spcBef>
              <a:spcAft>
                <a:spcPts val="283"/>
              </a:spcAft>
              <a:buSzPct val="45000"/>
              <a:buFont typeface="StarSymbol"/>
              <a:buChar char="●"/>
              <a:defRPr lang="fr-FR" sz="2000" b="0" i="0" u="none" strike="noStrike" kern="1200" cap="none">
                <a:ln>
                  <a:noFill/>
                </a:ln>
                <a:latin typeface="Arial" pitchFamily="34"/>
              </a:defRPr>
            </a:lvl5pPr>
            <a:lvl6pPr marL="2592000" marR="0" lvl="5" indent="-216000">
              <a:spcBef>
                <a:spcPts val="0"/>
              </a:spcBef>
              <a:spcAft>
                <a:spcPts val="283"/>
              </a:spcAft>
              <a:buSzPct val="45000"/>
              <a:buFont typeface="StarSymbol"/>
              <a:buChar char="●"/>
              <a:defRPr lang="fr-FR" sz="2000" b="0" i="0" u="none" strike="noStrike" kern="1200" cap="none">
                <a:ln>
                  <a:noFill/>
                </a:ln>
                <a:latin typeface="Arial" pitchFamily="34"/>
              </a:defRPr>
            </a:lvl6pPr>
            <a:lvl7pPr marL="3024000" marR="0" lvl="6" indent="-216000">
              <a:spcBef>
                <a:spcPts val="0"/>
              </a:spcBef>
              <a:spcAft>
                <a:spcPts val="283"/>
              </a:spcAft>
              <a:buSzPct val="45000"/>
              <a:buFont typeface="StarSymbol"/>
              <a:buChar char="●"/>
              <a:defRPr lang="fr-FR" sz="2000" b="0" i="0" u="none" strike="noStrike" kern="1200" cap="none">
                <a:ln>
                  <a:noFill/>
                </a:ln>
                <a:latin typeface="Arial" pitchFamily="34"/>
              </a:defRPr>
            </a:lvl7pPr>
            <a:lvl8pPr marL="3456000" marR="0" lvl="7" indent="-216000">
              <a:spcBef>
                <a:spcPts val="0"/>
              </a:spcBef>
              <a:spcAft>
                <a:spcPts val="283"/>
              </a:spcAft>
              <a:buSzPct val="45000"/>
              <a:buFont typeface="StarSymbol"/>
              <a:buChar char="●"/>
              <a:defRPr lang="fr-FR" sz="2000" b="0" i="0" u="none" strike="noStrike" kern="1200" cap="none">
                <a:ln>
                  <a:noFill/>
                </a:ln>
                <a:latin typeface="Arial" pitchFamily="34"/>
              </a:defRPr>
            </a:lvl8pPr>
            <a:lvl9pPr marL="3887999" marR="0" lvl="8" indent="-216000">
              <a:spcBef>
                <a:spcPts val="0"/>
              </a:spcBef>
              <a:spcAft>
                <a:spcPts val="283"/>
              </a:spcAft>
              <a:buSzPct val="45000"/>
              <a:buFont typeface="StarSymbol"/>
              <a:buChar char="●"/>
              <a:defRPr lang="fr-FR" sz="2000" b="0" i="0" u="none" strike="noStrike" kern="1200" cap="none">
                <a:ln>
                  <a:noFill/>
                </a:ln>
                <a:latin typeface="Arial" pitchFamily="34"/>
              </a:defRPr>
            </a:lvl9pPr>
          </a:lstStyle>
          <a:p>
            <a:pPr lvl="0">
              <a:buNone/>
            </a:pPr>
            <a:endParaRPr lang="fr-FR" sz="1300" b="1" dirty="0">
              <a:latin typeface="Cambria-Italic" pitchFamily="18"/>
              <a:ea typeface="Segoe UI" pitchFamily="2"/>
            </a:endParaRPr>
          </a:p>
          <a:p>
            <a:pPr lvl="0">
              <a:buFontTx/>
              <a:buChar char="-"/>
            </a:pPr>
            <a:r>
              <a:rPr lang="fr-FR" sz="2400" i="1" dirty="0" smtClean="0">
                <a:ea typeface="Segoe UI" pitchFamily="2"/>
              </a:rPr>
              <a:t>Modéliser l’itération de l’unité pour faire apparaitre la quantité.</a:t>
            </a:r>
          </a:p>
          <a:p>
            <a:pPr lvl="0">
              <a:buFontTx/>
              <a:buChar char="-"/>
            </a:pPr>
            <a:r>
              <a:rPr lang="fr-FR" sz="2400" i="1" dirty="0" smtClean="0">
                <a:ea typeface="Segoe UI" pitchFamily="2"/>
              </a:rPr>
              <a:t>Lors d’une décomposition, verbaliser les parties et le tout.</a:t>
            </a:r>
          </a:p>
          <a:p>
            <a:pPr lvl="0">
              <a:buFontTx/>
              <a:buChar char="-"/>
            </a:pPr>
            <a:r>
              <a:rPr lang="fr-FR" sz="2400" i="1" dirty="0" smtClean="0">
                <a:ea typeface="Segoe UI" pitchFamily="2"/>
              </a:rPr>
              <a:t>Mettre en mots les procédures et stratégies.</a:t>
            </a:r>
          </a:p>
          <a:p>
            <a:pPr lvl="0">
              <a:buFontTx/>
              <a:buChar char="-"/>
            </a:pPr>
            <a:r>
              <a:rPr lang="fr-FR" sz="2400" i="1" dirty="0" smtClean="0">
                <a:ea typeface="Segoe UI" pitchFamily="2"/>
              </a:rPr>
              <a:t>Proposer une grande variété de représentations du nombre.</a:t>
            </a:r>
          </a:p>
          <a:p>
            <a:pPr lvl="0">
              <a:buFontTx/>
              <a:buChar char="-"/>
            </a:pPr>
            <a:r>
              <a:rPr lang="fr-FR" sz="2400" i="1" dirty="0" smtClean="0">
                <a:ea typeface="Segoe UI" pitchFamily="2"/>
              </a:rPr>
              <a:t>Pour une même compétence, observer les élèves dans des contextes différents.</a:t>
            </a:r>
          </a:p>
          <a:p>
            <a:pPr lvl="0">
              <a:buFontTx/>
              <a:buChar char="-"/>
            </a:pPr>
            <a:endParaRPr lang="fr-FR" sz="2400" i="1" dirty="0" smtClean="0">
              <a:ea typeface="Segoe UI" pitchFamily="2"/>
            </a:endParaRPr>
          </a:p>
          <a:p>
            <a:pPr lvl="0">
              <a:buNone/>
            </a:pPr>
            <a:endParaRPr lang="fr-FR" sz="2400" dirty="0">
              <a:ea typeface="Segoe UI" pitchFamily="2"/>
            </a:endParaRPr>
          </a:p>
        </p:txBody>
      </p:sp>
      <p:sp>
        <p:nvSpPr>
          <p:cNvPr id="7" name="Espace réservé du pied de page 2"/>
          <p:cNvSpPr txBox="1">
            <a:spLocks/>
          </p:cNvSpPr>
          <p:nvPr/>
        </p:nvSpPr>
        <p:spPr>
          <a:xfrm>
            <a:off x="3447360" y="7272000"/>
            <a:ext cx="3195000" cy="521280"/>
          </a:xfrm>
          <a:prstGeom prst="rect">
            <a:avLst/>
          </a:prstGeom>
          <a:noFill/>
          <a:ln>
            <a:noFill/>
          </a:ln>
        </p:spPr>
        <p:txBody>
          <a:bodyPr lIns="0" tIns="0" rIns="0" bIns="0" anchorCtr="0"/>
          <a:lstStyle>
            <a:defPPr>
              <a:defRPr lang="fr-FR"/>
            </a:defPPr>
            <a:lvl1pPr marL="0" lvl="0" algn="ctr" defTabSz="914400" rtl="0" eaLnBrk="1" latinLnBrk="0" hangingPunct="0">
              <a:buNone/>
              <a:tabLst/>
              <a:defRPr lang="fr-FR" sz="1400" kern="1200">
                <a:solidFill>
                  <a:schemeClr val="tx1"/>
                </a:solidFill>
                <a:latin typeface="Liberation Serif" pitchFamily="18"/>
                <a:ea typeface="Segoe UI" pitchFamily="2"/>
                <a:cs typeface="Tahoma" pitchFamily="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mtClean="0"/>
              <a:t>Mission départementale Maternelle 76</a:t>
            </a:r>
            <a:endParaRPr lang="fr-F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503999" y="301320"/>
            <a:ext cx="9071640" cy="922680"/>
          </a:xfrm>
          <a:noFill/>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2600" b="1" dirty="0">
                <a:solidFill>
                  <a:srgbClr val="000000"/>
                </a:solidFill>
                <a:latin typeface="Arial" pitchFamily="18"/>
                <a:cs typeface="Arial" pitchFamily="18"/>
              </a:rPr>
              <a:t>Définition d’un problème scolaire</a:t>
            </a:r>
          </a:p>
        </p:txBody>
      </p:sp>
      <p:sp>
        <p:nvSpPr>
          <p:cNvPr id="3" name="Espace réservé du texte 2"/>
          <p:cNvSpPr txBox="1">
            <a:spLocks noGrp="1"/>
          </p:cNvSpPr>
          <p:nvPr>
            <p:ph type="body" idx="4294967295"/>
          </p:nvPr>
        </p:nvSpPr>
        <p:spPr>
          <a:xfrm>
            <a:off x="509040" y="1331565"/>
            <a:ext cx="9071640" cy="5328592"/>
          </a:xfrm>
          <a:noFill/>
        </p:spPr>
        <p:txBody>
          <a:bodyPr/>
          <a:lstStyle>
            <a:defPPr marL="432000" marR="0" lvl="0" indent="-324000">
              <a:spcBef>
                <a:spcPts val="0"/>
              </a:spcBef>
              <a:spcAft>
                <a:spcPts val="1414"/>
              </a:spcAft>
              <a:buSzPct val="45000"/>
              <a:buFont typeface="StarSymbol"/>
              <a:buNone/>
              <a:defRPr lang="fr-FR" sz="3200" b="0" i="0" u="none" strike="noStrike" kern="1200" cap="none">
                <a:ln>
                  <a:noFill/>
                </a:ln>
                <a:latin typeface="Arial" pitchFamily="34"/>
              </a:defRPr>
            </a:defPPr>
            <a:lvl1pPr marL="432000" marR="0" lvl="0" indent="-324000">
              <a:spcBef>
                <a:spcPts val="0"/>
              </a:spcBef>
              <a:spcAft>
                <a:spcPts val="1414"/>
              </a:spcAft>
              <a:buSzPct val="45000"/>
              <a:buFont typeface="StarSymbol"/>
              <a:buChar char="●"/>
              <a:defRPr lang="fr-FR" sz="3200" b="0" i="0" u="none" strike="noStrike" kern="1200" cap="none">
                <a:ln>
                  <a:noFill/>
                </a:ln>
                <a:latin typeface="Arial" pitchFamily="34"/>
              </a:defRPr>
            </a:lvl1pPr>
            <a:lvl2pPr marL="864000" marR="0" lvl="1" indent="-324000">
              <a:spcBef>
                <a:spcPts val="0"/>
              </a:spcBef>
              <a:spcAft>
                <a:spcPts val="1134"/>
              </a:spcAft>
              <a:buSzPct val="75000"/>
              <a:buFont typeface="StarSymbol"/>
              <a:buChar char="–"/>
              <a:defRPr lang="fr-FR" sz="2800" b="0" i="0" u="none" strike="noStrike" kern="1200" cap="none">
                <a:ln>
                  <a:noFill/>
                </a:ln>
                <a:latin typeface="Arial" pitchFamily="34"/>
              </a:defRPr>
            </a:lvl2pPr>
            <a:lvl3pPr marL="1295999" marR="0" lvl="2" indent="-288000">
              <a:spcBef>
                <a:spcPts val="0"/>
              </a:spcBef>
              <a:spcAft>
                <a:spcPts val="850"/>
              </a:spcAft>
              <a:buSzPct val="45000"/>
              <a:buFont typeface="StarSymbol"/>
              <a:buChar char="●"/>
              <a:defRPr lang="fr-FR" sz="2400" b="0" i="0" u="none" strike="noStrike" kern="1200" cap="none">
                <a:ln>
                  <a:noFill/>
                </a:ln>
                <a:latin typeface="Arial" pitchFamily="34"/>
              </a:defRPr>
            </a:lvl3pPr>
            <a:lvl4pPr marL="1728000" marR="0" lvl="3" indent="-216000">
              <a:spcBef>
                <a:spcPts val="0"/>
              </a:spcBef>
              <a:spcAft>
                <a:spcPts val="567"/>
              </a:spcAft>
              <a:buSzPct val="75000"/>
              <a:buFont typeface="StarSymbol"/>
              <a:buChar char="–"/>
              <a:defRPr lang="fr-FR" sz="2000" b="0" i="0" u="none" strike="noStrike" kern="1200" cap="none">
                <a:ln>
                  <a:noFill/>
                </a:ln>
                <a:latin typeface="Arial" pitchFamily="34"/>
              </a:defRPr>
            </a:lvl4pPr>
            <a:lvl5pPr marL="2160000" marR="0" lvl="4" indent="-216000">
              <a:spcBef>
                <a:spcPts val="0"/>
              </a:spcBef>
              <a:spcAft>
                <a:spcPts val="283"/>
              </a:spcAft>
              <a:buSzPct val="45000"/>
              <a:buFont typeface="StarSymbol"/>
              <a:buChar char="●"/>
              <a:defRPr lang="fr-FR" sz="2000" b="0" i="0" u="none" strike="noStrike" kern="1200" cap="none">
                <a:ln>
                  <a:noFill/>
                </a:ln>
                <a:latin typeface="Arial" pitchFamily="34"/>
              </a:defRPr>
            </a:lvl5pPr>
            <a:lvl6pPr marL="2592000" marR="0" lvl="5" indent="-216000">
              <a:spcBef>
                <a:spcPts val="0"/>
              </a:spcBef>
              <a:spcAft>
                <a:spcPts val="283"/>
              </a:spcAft>
              <a:buSzPct val="45000"/>
              <a:buFont typeface="StarSymbol"/>
              <a:buChar char="●"/>
              <a:defRPr lang="fr-FR" sz="2000" b="0" i="0" u="none" strike="noStrike" kern="1200" cap="none">
                <a:ln>
                  <a:noFill/>
                </a:ln>
                <a:latin typeface="Arial" pitchFamily="34"/>
              </a:defRPr>
            </a:lvl6pPr>
            <a:lvl7pPr marL="3024000" marR="0" lvl="6" indent="-216000">
              <a:spcBef>
                <a:spcPts val="0"/>
              </a:spcBef>
              <a:spcAft>
                <a:spcPts val="283"/>
              </a:spcAft>
              <a:buSzPct val="45000"/>
              <a:buFont typeface="StarSymbol"/>
              <a:buChar char="●"/>
              <a:defRPr lang="fr-FR" sz="2000" b="0" i="0" u="none" strike="noStrike" kern="1200" cap="none">
                <a:ln>
                  <a:noFill/>
                </a:ln>
                <a:latin typeface="Arial" pitchFamily="34"/>
              </a:defRPr>
            </a:lvl7pPr>
            <a:lvl8pPr marL="3456000" marR="0" lvl="7" indent="-216000">
              <a:spcBef>
                <a:spcPts val="0"/>
              </a:spcBef>
              <a:spcAft>
                <a:spcPts val="283"/>
              </a:spcAft>
              <a:buSzPct val="45000"/>
              <a:buFont typeface="StarSymbol"/>
              <a:buChar char="●"/>
              <a:defRPr lang="fr-FR" sz="2000" b="0" i="0" u="none" strike="noStrike" kern="1200" cap="none">
                <a:ln>
                  <a:noFill/>
                </a:ln>
                <a:latin typeface="Arial" pitchFamily="34"/>
              </a:defRPr>
            </a:lvl8pPr>
            <a:lvl9pPr marL="3887999" marR="0" lvl="8" indent="-216000">
              <a:spcBef>
                <a:spcPts val="0"/>
              </a:spcBef>
              <a:spcAft>
                <a:spcPts val="283"/>
              </a:spcAft>
              <a:buSzPct val="45000"/>
              <a:buFont typeface="StarSymbol"/>
              <a:buChar char="●"/>
              <a:defRPr lang="fr-FR" sz="2000" b="0" i="0" u="none" strike="noStrike" kern="1200" cap="none">
                <a:ln>
                  <a:noFill/>
                </a:ln>
                <a:latin typeface="Arial" pitchFamily="34"/>
              </a:defRPr>
            </a:lvl9pPr>
          </a:lstStyle>
          <a:p>
            <a:pPr marL="252000" lvl="0">
              <a:spcAft>
                <a:spcPts val="600"/>
              </a:spcAft>
              <a:buNone/>
            </a:pPr>
            <a:r>
              <a:rPr lang="fr-FR" sz="1800" dirty="0">
                <a:ea typeface="Segoe UI" pitchFamily="2"/>
                <a:cs typeface="Tahoma" pitchFamily="2"/>
              </a:rPr>
              <a:t>En s’appuyant sur une définition de </a:t>
            </a:r>
            <a:r>
              <a:rPr lang="fr-FR" sz="1800" b="1" dirty="0">
                <a:ea typeface="Segoe UI" pitchFamily="2"/>
                <a:cs typeface="Tahoma" pitchFamily="2"/>
              </a:rPr>
              <a:t>Jean Brun</a:t>
            </a:r>
            <a:r>
              <a:rPr lang="fr-FR" sz="1800" dirty="0">
                <a:ea typeface="Segoe UI" pitchFamily="2"/>
                <a:cs typeface="Tahoma" pitchFamily="2"/>
              </a:rPr>
              <a:t>, un problème se caractérise par :</a:t>
            </a:r>
          </a:p>
          <a:p>
            <a:pPr marL="252000" lvl="0">
              <a:spcAft>
                <a:spcPts val="600"/>
              </a:spcAft>
              <a:buNone/>
            </a:pPr>
            <a:endParaRPr lang="fr-FR" sz="1800" dirty="0">
              <a:ea typeface="Segoe UI" pitchFamily="2"/>
              <a:cs typeface="Tahoma" pitchFamily="2"/>
            </a:endParaRPr>
          </a:p>
          <a:p>
            <a:pPr marL="252000" lvl="0">
              <a:spcAft>
                <a:spcPts val="600"/>
              </a:spcAft>
              <a:buNone/>
            </a:pPr>
            <a:r>
              <a:rPr lang="fr-FR" sz="1800" dirty="0" smtClean="0">
                <a:ea typeface="Segoe UI" pitchFamily="2"/>
                <a:cs typeface="Tahoma" pitchFamily="2"/>
              </a:rPr>
              <a:t>- </a:t>
            </a:r>
            <a:r>
              <a:rPr lang="fr-FR" sz="1800" b="1" dirty="0" smtClean="0">
                <a:ea typeface="Segoe UI" pitchFamily="2"/>
                <a:cs typeface="Tahoma" pitchFamily="2"/>
              </a:rPr>
              <a:t>Une </a:t>
            </a:r>
            <a:r>
              <a:rPr lang="fr-FR" sz="1800" b="1" dirty="0">
                <a:ea typeface="Segoe UI" pitchFamily="2"/>
                <a:cs typeface="Tahoma" pitchFamily="2"/>
              </a:rPr>
              <a:t>situation initiale </a:t>
            </a:r>
            <a:r>
              <a:rPr lang="fr-FR" sz="1800" dirty="0">
                <a:ea typeface="Segoe UI" pitchFamily="2"/>
                <a:cs typeface="Tahoma" pitchFamily="2"/>
              </a:rPr>
              <a:t>avec un but à atteindre → Dévolution (appropriation par l’élève)</a:t>
            </a:r>
          </a:p>
          <a:p>
            <a:pPr marL="252000" lvl="0">
              <a:spcAft>
                <a:spcPts val="600"/>
              </a:spcAft>
              <a:buNone/>
            </a:pPr>
            <a:endParaRPr lang="fr-FR" sz="1800" dirty="0">
              <a:ea typeface="Segoe UI" pitchFamily="2"/>
              <a:cs typeface="Tahoma" pitchFamily="2"/>
            </a:endParaRPr>
          </a:p>
          <a:p>
            <a:pPr marL="252000" lvl="0">
              <a:spcAft>
                <a:spcPts val="600"/>
              </a:spcAft>
              <a:buNone/>
            </a:pPr>
            <a:r>
              <a:rPr lang="fr-FR" sz="1800" dirty="0" smtClean="0">
                <a:ea typeface="Segoe UI" pitchFamily="2"/>
                <a:cs typeface="Tahoma" pitchFamily="2"/>
              </a:rPr>
              <a:t>- </a:t>
            </a:r>
            <a:r>
              <a:rPr lang="fr-FR" sz="1800" b="1" dirty="0" smtClean="0">
                <a:ea typeface="Segoe UI" pitchFamily="2"/>
                <a:cs typeface="Tahoma" pitchFamily="2"/>
              </a:rPr>
              <a:t>Une </a:t>
            </a:r>
            <a:r>
              <a:rPr lang="fr-FR" sz="1800" b="1" dirty="0">
                <a:ea typeface="Segoe UI" pitchFamily="2"/>
                <a:cs typeface="Tahoma" pitchFamily="2"/>
              </a:rPr>
              <a:t>suite d'actions </a:t>
            </a:r>
            <a:r>
              <a:rPr lang="fr-FR" sz="1800" dirty="0">
                <a:ea typeface="Segoe UI" pitchFamily="2"/>
                <a:cs typeface="Tahoma" pitchFamily="2"/>
              </a:rPr>
              <a:t>ou </a:t>
            </a:r>
            <a:r>
              <a:rPr lang="fr-FR" sz="1800" b="1" dirty="0">
                <a:ea typeface="Segoe UI" pitchFamily="2"/>
                <a:cs typeface="Tahoma" pitchFamily="2"/>
              </a:rPr>
              <a:t>d’opérations </a:t>
            </a:r>
            <a:r>
              <a:rPr lang="fr-FR" sz="1800" dirty="0">
                <a:ea typeface="Segoe UI" pitchFamily="2"/>
                <a:cs typeface="Tahoma" pitchFamily="2"/>
              </a:rPr>
              <a:t>pour atteindre ce but → Engagement</a:t>
            </a:r>
          </a:p>
          <a:p>
            <a:pPr marL="252000" lvl="0">
              <a:spcAft>
                <a:spcPts val="600"/>
              </a:spcAft>
              <a:buNone/>
            </a:pPr>
            <a:endParaRPr lang="fr-FR" sz="1800" dirty="0">
              <a:ea typeface="Segoe UI" pitchFamily="2"/>
              <a:cs typeface="Tahoma" pitchFamily="2"/>
            </a:endParaRPr>
          </a:p>
          <a:p>
            <a:pPr marL="252000" lvl="0">
              <a:spcAft>
                <a:spcPts val="600"/>
              </a:spcAft>
              <a:buNone/>
            </a:pPr>
            <a:r>
              <a:rPr lang="fr-FR" sz="1800" dirty="0" smtClean="0">
                <a:ea typeface="Segoe UI" pitchFamily="2"/>
                <a:cs typeface="Tahoma" pitchFamily="2"/>
              </a:rPr>
              <a:t>- </a:t>
            </a:r>
            <a:r>
              <a:rPr lang="fr-FR" sz="1800" b="1" dirty="0" smtClean="0">
                <a:ea typeface="Segoe UI" pitchFamily="2"/>
                <a:cs typeface="Tahoma" pitchFamily="2"/>
              </a:rPr>
              <a:t>Un </a:t>
            </a:r>
            <a:r>
              <a:rPr lang="fr-FR" sz="1800" b="1" dirty="0">
                <a:ea typeface="Segoe UI" pitchFamily="2"/>
                <a:cs typeface="Tahoma" pitchFamily="2"/>
              </a:rPr>
              <a:t>rapport sujet/situation → </a:t>
            </a:r>
            <a:r>
              <a:rPr lang="fr-FR" sz="1800" dirty="0">
                <a:ea typeface="Segoe UI" pitchFamily="2"/>
                <a:cs typeface="Tahoma" pitchFamily="2"/>
              </a:rPr>
              <a:t>Construction de </a:t>
            </a:r>
            <a:r>
              <a:rPr lang="fr-FR" sz="1800" dirty="0" smtClean="0">
                <a:ea typeface="Segoe UI" pitchFamily="2"/>
                <a:cs typeface="Tahoma" pitchFamily="2"/>
              </a:rPr>
              <a:t>réponses</a:t>
            </a:r>
          </a:p>
          <a:p>
            <a:pPr marL="252000" lvl="0">
              <a:spcAft>
                <a:spcPts val="600"/>
              </a:spcAft>
              <a:buNone/>
            </a:pPr>
            <a:endParaRPr lang="fr-FR" sz="1800" dirty="0">
              <a:ea typeface="Segoe UI" pitchFamily="2"/>
              <a:cs typeface="Tahoma" pitchFamily="2"/>
            </a:endParaRPr>
          </a:p>
          <a:p>
            <a:pPr marL="252000" rtl="0">
              <a:spcAft>
                <a:spcPts val="600"/>
              </a:spcAft>
              <a:buNone/>
            </a:pPr>
            <a:r>
              <a:rPr lang="fr-FR" sz="1800" dirty="0" smtClean="0"/>
              <a:t>Un problème fait </a:t>
            </a:r>
            <a:r>
              <a:rPr lang="fr-FR" sz="1800" dirty="0"/>
              <a:t>entrer dans une démarche de recherche, en vue d’aboutir à un résultat final, </a:t>
            </a:r>
            <a:r>
              <a:rPr lang="fr-FR" sz="1800" b="1" dirty="0"/>
              <a:t>sans que la solution soit immédiatement disponible. </a:t>
            </a:r>
          </a:p>
          <a:p>
            <a:pPr marL="252000" lvl="0">
              <a:spcAft>
                <a:spcPts val="600"/>
              </a:spcAft>
              <a:buNone/>
            </a:pPr>
            <a:r>
              <a:rPr lang="fr-FR" sz="1800" dirty="0" smtClean="0">
                <a:ea typeface="Segoe UI" pitchFamily="2"/>
                <a:cs typeface="Tahoma" pitchFamily="2"/>
              </a:rPr>
              <a:t>C’est </a:t>
            </a:r>
            <a:r>
              <a:rPr lang="fr-FR" sz="1800" dirty="0">
                <a:ea typeface="Segoe UI" pitchFamily="2"/>
                <a:cs typeface="Tahoma" pitchFamily="2"/>
              </a:rPr>
              <a:t>dire aussi qu’</a:t>
            </a:r>
            <a:r>
              <a:rPr lang="fr-FR" sz="1800" b="1" dirty="0">
                <a:ea typeface="Segoe UI" pitchFamily="2"/>
                <a:cs typeface="Tahoma" pitchFamily="2"/>
              </a:rPr>
              <a:t>un problème pour un </a:t>
            </a:r>
            <a:r>
              <a:rPr lang="fr-FR" sz="1800" b="1" dirty="0" smtClean="0">
                <a:ea typeface="Segoe UI" pitchFamily="2"/>
                <a:cs typeface="Tahoma" pitchFamily="2"/>
              </a:rPr>
              <a:t>élève donné </a:t>
            </a:r>
            <a:r>
              <a:rPr lang="fr-FR" sz="1800" b="1" dirty="0">
                <a:ea typeface="Segoe UI" pitchFamily="2"/>
                <a:cs typeface="Tahoma" pitchFamily="2"/>
              </a:rPr>
              <a:t>peut ne pas être un problème pour un autre </a:t>
            </a:r>
            <a:r>
              <a:rPr lang="fr-FR" sz="1800" b="1" dirty="0" smtClean="0">
                <a:ea typeface="Segoe UI" pitchFamily="2"/>
                <a:cs typeface="Tahoma" pitchFamily="2"/>
              </a:rPr>
              <a:t>élève</a:t>
            </a:r>
            <a:r>
              <a:rPr lang="fr-FR" sz="1800" dirty="0" smtClean="0">
                <a:ea typeface="Segoe UI" pitchFamily="2"/>
                <a:cs typeface="Tahoma" pitchFamily="2"/>
              </a:rPr>
              <a:t>, </a:t>
            </a:r>
            <a:r>
              <a:rPr lang="fr-FR" sz="1800" dirty="0">
                <a:ea typeface="Segoe UI" pitchFamily="2"/>
                <a:cs typeface="Tahoma" pitchFamily="2"/>
              </a:rPr>
              <a:t>en fonction de </a:t>
            </a:r>
            <a:r>
              <a:rPr lang="fr-FR" sz="1800" dirty="0" smtClean="0">
                <a:ea typeface="Segoe UI" pitchFamily="2"/>
                <a:cs typeface="Tahoma" pitchFamily="2"/>
              </a:rPr>
              <a:t>leurs ressources cognitives.</a:t>
            </a:r>
            <a:endParaRPr lang="fr-FR" sz="1800" dirty="0">
              <a:ea typeface="Segoe UI" pitchFamily="2"/>
              <a:cs typeface="Tahoma" pitchFamily="2"/>
            </a:endParaRPr>
          </a:p>
          <a:p>
            <a:pPr marL="252000" lvl="0">
              <a:spcAft>
                <a:spcPts val="600"/>
              </a:spcAft>
              <a:buNone/>
            </a:pPr>
            <a:endParaRPr lang="fr-FR" sz="1800" dirty="0">
              <a:ea typeface="Segoe UI" pitchFamily="2"/>
              <a:cs typeface="Tahoma" pitchFamily="2"/>
            </a:endParaRPr>
          </a:p>
          <a:p>
            <a:pPr marL="252000" lvl="0">
              <a:spcAft>
                <a:spcPts val="600"/>
              </a:spcAft>
              <a:buNone/>
            </a:pPr>
            <a:r>
              <a:rPr lang="fr-FR" sz="1800" i="1" dirty="0">
                <a:ea typeface="Segoe UI" pitchFamily="2"/>
                <a:cs typeface="Tahoma" pitchFamily="2"/>
              </a:rPr>
              <a:t>« Il y a problème dès qu’il y a réellement quelque chose à chercher, que ce soit au niveau des données ou du traitement et qu’il n’est</a:t>
            </a:r>
            <a:r>
              <a:rPr lang="fr-FR" sz="1800" i="1" u="sng" dirty="0">
                <a:ea typeface="Segoe UI" pitchFamily="2"/>
                <a:cs typeface="Tahoma" pitchFamily="2"/>
              </a:rPr>
              <a:t> pas possible de mettre en jeu la mémoire seule</a:t>
            </a:r>
            <a:r>
              <a:rPr lang="fr-FR" sz="1800" i="1" dirty="0">
                <a:ea typeface="Segoe UI" pitchFamily="2"/>
                <a:cs typeface="Tahoma" pitchFamily="2"/>
              </a:rPr>
              <a:t> </a:t>
            </a:r>
            <a:r>
              <a:rPr lang="fr-FR" sz="1800" i="1" dirty="0" smtClean="0">
                <a:ea typeface="Segoe UI" pitchFamily="2"/>
                <a:cs typeface="Tahoma" pitchFamily="2"/>
              </a:rPr>
              <a:t>» (</a:t>
            </a:r>
            <a:r>
              <a:rPr lang="fr-FR" sz="1800" i="1" dirty="0" err="1" smtClean="0">
                <a:ea typeface="Segoe UI" pitchFamily="2"/>
                <a:cs typeface="Tahoma" pitchFamily="2"/>
              </a:rPr>
              <a:t>Ermel</a:t>
            </a:r>
            <a:r>
              <a:rPr lang="fr-FR" sz="1800" i="1" dirty="0" smtClean="0">
                <a:ea typeface="Segoe UI" pitchFamily="2"/>
                <a:cs typeface="Tahoma" pitchFamily="2"/>
              </a:rPr>
              <a:t>-INRP</a:t>
            </a:r>
            <a:r>
              <a:rPr lang="fr-FR" sz="1800" i="1" dirty="0">
                <a:ea typeface="Segoe UI" pitchFamily="2"/>
                <a:cs typeface="Tahoma" pitchFamily="2"/>
              </a:rPr>
              <a:t>).</a:t>
            </a:r>
          </a:p>
        </p:txBody>
      </p:sp>
      <p:sp>
        <p:nvSpPr>
          <p:cNvPr id="5" name="Espace réservé du pied de page 2"/>
          <p:cNvSpPr txBox="1">
            <a:spLocks/>
          </p:cNvSpPr>
          <p:nvPr/>
        </p:nvSpPr>
        <p:spPr>
          <a:xfrm>
            <a:off x="3447360" y="7272000"/>
            <a:ext cx="3195000" cy="521280"/>
          </a:xfrm>
          <a:prstGeom prst="rect">
            <a:avLst/>
          </a:prstGeom>
          <a:noFill/>
          <a:ln>
            <a:noFill/>
          </a:ln>
        </p:spPr>
        <p:txBody>
          <a:bodyPr lIns="0" tIns="0" rIns="0" bIns="0" anchorCtr="0"/>
          <a:lstStyle>
            <a:defPPr>
              <a:defRPr lang="fr-FR"/>
            </a:defPPr>
            <a:lvl1pPr marL="0" lvl="0" algn="ctr" defTabSz="914400" rtl="0" eaLnBrk="1" latinLnBrk="0" hangingPunct="0">
              <a:buNone/>
              <a:tabLst/>
              <a:defRPr lang="fr-FR" sz="1400" kern="1200">
                <a:solidFill>
                  <a:schemeClr val="tx1"/>
                </a:solidFill>
                <a:latin typeface="Liberation Serif" pitchFamily="18"/>
                <a:ea typeface="Segoe UI" pitchFamily="2"/>
                <a:cs typeface="Tahoma" pitchFamily="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Mission départementale Maternelle 76</a:t>
            </a:r>
            <a:endParaRPr lang="fr-F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07864" y="611485"/>
            <a:ext cx="8064896" cy="1446550"/>
          </a:xfrm>
          <a:prstGeom prst="rect">
            <a:avLst/>
          </a:prstGeom>
          <a:noFill/>
        </p:spPr>
        <p:txBody>
          <a:bodyPr wrap="square" rtlCol="0">
            <a:spAutoFit/>
          </a:bodyPr>
          <a:lstStyle/>
          <a:p>
            <a:pPr algn="ctr"/>
            <a:r>
              <a:rPr lang="fr-FR" sz="3200" b="1" dirty="0" smtClean="0"/>
              <a:t>LES  SAVOIRS  QUI  SONT  L’OBJET  D’UNE ACCULTURATION</a:t>
            </a:r>
          </a:p>
          <a:p>
            <a:pPr algn="r"/>
            <a:r>
              <a:rPr lang="fr-FR" sz="2400" i="1" dirty="0" smtClean="0"/>
              <a:t>Travaux de Claire </a:t>
            </a:r>
            <a:r>
              <a:rPr lang="fr-FR" sz="2400" i="1" dirty="0" err="1" smtClean="0"/>
              <a:t>Margolinas</a:t>
            </a:r>
            <a:endParaRPr lang="fr-FR" sz="2400" i="1" dirty="0"/>
          </a:p>
        </p:txBody>
      </p:sp>
      <p:sp>
        <p:nvSpPr>
          <p:cNvPr id="3" name="ZoneTexte 2"/>
          <p:cNvSpPr txBox="1"/>
          <p:nvPr/>
        </p:nvSpPr>
        <p:spPr>
          <a:xfrm>
            <a:off x="265243" y="2403987"/>
            <a:ext cx="9577064" cy="3847207"/>
          </a:xfrm>
          <a:prstGeom prst="rect">
            <a:avLst/>
          </a:prstGeom>
          <a:noFill/>
        </p:spPr>
        <p:txBody>
          <a:bodyPr wrap="square" rtlCol="0">
            <a:spAutoFit/>
          </a:bodyPr>
          <a:lstStyle/>
          <a:p>
            <a:pPr marL="285750" indent="-285750">
              <a:buFontTx/>
              <a:buChar char="-"/>
            </a:pPr>
            <a:r>
              <a:rPr lang="fr-FR" sz="2800" dirty="0" smtClean="0"/>
              <a:t>Numération orale: suite orale des mots-nombres</a:t>
            </a:r>
          </a:p>
          <a:p>
            <a:endParaRPr lang="fr-FR" sz="1000" dirty="0" smtClean="0"/>
          </a:p>
          <a:p>
            <a:pPr marL="285750" indent="-285750">
              <a:buFontTx/>
              <a:buChar char="-"/>
            </a:pPr>
            <a:r>
              <a:rPr lang="fr-FR" sz="2800" dirty="0" smtClean="0"/>
              <a:t>Numération écrite: écrire les nombres avec les chiffres</a:t>
            </a:r>
          </a:p>
          <a:p>
            <a:endParaRPr lang="fr-FR" sz="2800" dirty="0" smtClean="0"/>
          </a:p>
          <a:p>
            <a:pPr marL="285750" indent="-285750">
              <a:buFontTx/>
              <a:buChar char="-"/>
            </a:pPr>
            <a:r>
              <a:rPr lang="fr-FR" sz="2800" dirty="0" smtClean="0"/>
              <a:t>Association nom des nombres cardinaux (oral , écrit) / quantité</a:t>
            </a:r>
          </a:p>
          <a:p>
            <a:endParaRPr lang="fr-FR" sz="1000" dirty="0" smtClean="0"/>
          </a:p>
          <a:p>
            <a:pPr marL="285750" indent="-285750">
              <a:buFontTx/>
              <a:buChar char="-"/>
            </a:pPr>
            <a:r>
              <a:rPr lang="fr-FR" sz="2800" dirty="0" smtClean="0"/>
              <a:t>Association nom des nombres ordinaux (oral, écrit) / position</a:t>
            </a:r>
          </a:p>
          <a:p>
            <a:endParaRPr lang="fr-FR" sz="2800" dirty="0" smtClean="0"/>
          </a:p>
          <a:p>
            <a:pPr marL="285750" indent="-285750">
              <a:buFontTx/>
              <a:buChar char="-"/>
            </a:pPr>
            <a:r>
              <a:rPr lang="fr-FR" sz="2800" dirty="0" smtClean="0"/>
              <a:t>Mémorisation </a:t>
            </a:r>
            <a:r>
              <a:rPr lang="fr-FR" sz="2800" smtClean="0"/>
              <a:t>des décompositions/recompositions </a:t>
            </a:r>
            <a:r>
              <a:rPr lang="fr-FR" sz="2800" dirty="0" smtClean="0"/>
              <a:t>des petits nombres</a:t>
            </a:r>
            <a:endParaRPr lang="fr-FR" sz="2800" dirty="0"/>
          </a:p>
        </p:txBody>
      </p:sp>
      <p:sp>
        <p:nvSpPr>
          <p:cNvPr id="4" name="Espace réservé du pied de page 2"/>
          <p:cNvSpPr txBox="1">
            <a:spLocks/>
          </p:cNvSpPr>
          <p:nvPr/>
        </p:nvSpPr>
        <p:spPr>
          <a:xfrm>
            <a:off x="3168104" y="7299035"/>
            <a:ext cx="3195000" cy="521280"/>
          </a:xfrm>
          <a:prstGeom prst="rect">
            <a:avLst/>
          </a:prstGeom>
          <a:noFill/>
          <a:ln>
            <a:noFill/>
          </a:ln>
        </p:spPr>
        <p:txBody>
          <a:bodyPr lIns="0" tIns="0" rIns="0" bIns="0" anchorCtr="0"/>
          <a:lstStyle>
            <a:defPPr>
              <a:defRPr lang="fr-FR"/>
            </a:defPPr>
            <a:lvl1pPr marL="0" lvl="0" algn="ctr" defTabSz="914400" rtl="0" eaLnBrk="1" latinLnBrk="0" hangingPunct="0">
              <a:buNone/>
              <a:tabLst/>
              <a:defRPr lang="fr-FR" sz="1400" kern="1200">
                <a:solidFill>
                  <a:schemeClr val="tx1"/>
                </a:solidFill>
                <a:latin typeface="Liberation Serif" pitchFamily="18"/>
                <a:ea typeface="Segoe UI" pitchFamily="2"/>
                <a:cs typeface="Tahoma" pitchFamily="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Mission départementale Maternelle 76</a:t>
            </a:r>
            <a:endParaRPr lang="fr-FR" dirty="0"/>
          </a:p>
        </p:txBody>
      </p:sp>
    </p:spTree>
    <p:extLst>
      <p:ext uri="{BB962C8B-B14F-4D97-AF65-F5344CB8AC3E}">
        <p14:creationId xmlns:p14="http://schemas.microsoft.com/office/powerpoint/2010/main" val="3616301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07864" y="611485"/>
            <a:ext cx="8064896" cy="1446550"/>
          </a:xfrm>
          <a:prstGeom prst="rect">
            <a:avLst/>
          </a:prstGeom>
          <a:noFill/>
        </p:spPr>
        <p:txBody>
          <a:bodyPr wrap="square" rtlCol="0">
            <a:spAutoFit/>
          </a:bodyPr>
          <a:lstStyle/>
          <a:p>
            <a:pPr algn="ctr"/>
            <a:r>
              <a:rPr lang="fr-FR" sz="3200" b="1" dirty="0" smtClean="0"/>
              <a:t>LES  SAVOIRS  QUI  SONT  L’OBJET  D’UNE ADAPTATION</a:t>
            </a:r>
          </a:p>
          <a:p>
            <a:pPr algn="r"/>
            <a:r>
              <a:rPr lang="fr-FR" sz="2400" i="1" dirty="0" smtClean="0"/>
              <a:t>Travaux de Claire </a:t>
            </a:r>
            <a:r>
              <a:rPr lang="fr-FR" sz="2400" i="1" dirty="0" err="1" smtClean="0"/>
              <a:t>Margolinas</a:t>
            </a:r>
            <a:endParaRPr lang="fr-FR" sz="2400" i="1" dirty="0"/>
          </a:p>
        </p:txBody>
      </p:sp>
      <p:sp>
        <p:nvSpPr>
          <p:cNvPr id="3" name="ZoneTexte 2"/>
          <p:cNvSpPr txBox="1"/>
          <p:nvPr/>
        </p:nvSpPr>
        <p:spPr>
          <a:xfrm>
            <a:off x="863848" y="2339677"/>
            <a:ext cx="8424936" cy="4832092"/>
          </a:xfrm>
          <a:prstGeom prst="rect">
            <a:avLst/>
          </a:prstGeom>
          <a:noFill/>
        </p:spPr>
        <p:txBody>
          <a:bodyPr wrap="square" rtlCol="0">
            <a:spAutoFit/>
          </a:bodyPr>
          <a:lstStyle/>
          <a:p>
            <a:r>
              <a:rPr lang="fr-FR" sz="2800" dirty="0" smtClean="0"/>
              <a:t>La quantité et la position se définissent comme connaissance en situation.</a:t>
            </a:r>
          </a:p>
          <a:p>
            <a:pPr marL="285750" indent="-285750">
              <a:buFontTx/>
              <a:buChar char="-"/>
            </a:pPr>
            <a:endParaRPr lang="fr-FR" sz="2800" dirty="0"/>
          </a:p>
          <a:p>
            <a:r>
              <a:rPr lang="fr-FR" sz="2800" dirty="0" smtClean="0"/>
              <a:t>Les connaissances qui se manifestent et la façon dont elles se manifestent dépendent des situations, en particulier:</a:t>
            </a:r>
          </a:p>
          <a:p>
            <a:pPr marL="914400" lvl="1" indent="-457200">
              <a:buFont typeface="Arial" panose="020B0604020202020204" pitchFamily="34" charset="0"/>
              <a:buChar char="•"/>
            </a:pPr>
            <a:r>
              <a:rPr lang="fr-FR" sz="2800" dirty="0" smtClean="0"/>
              <a:t>Situations d’action: anticipation;</a:t>
            </a:r>
          </a:p>
          <a:p>
            <a:pPr marL="914400" lvl="1" indent="-457200">
              <a:buFont typeface="Arial" panose="020B0604020202020204" pitchFamily="34" charset="0"/>
              <a:buChar char="•"/>
            </a:pPr>
            <a:r>
              <a:rPr lang="fr-FR" sz="2800" dirty="0" smtClean="0"/>
              <a:t>Situations de formulation: élaboration d’un langage qui joue un rôle d’intermédiaire de l’action.</a:t>
            </a:r>
          </a:p>
          <a:p>
            <a:endParaRPr lang="fr-FR" sz="2800" dirty="0"/>
          </a:p>
        </p:txBody>
      </p:sp>
      <p:sp>
        <p:nvSpPr>
          <p:cNvPr id="4" name="Espace réservé du pied de page 2"/>
          <p:cNvSpPr txBox="1">
            <a:spLocks/>
          </p:cNvSpPr>
          <p:nvPr/>
        </p:nvSpPr>
        <p:spPr>
          <a:xfrm>
            <a:off x="3447360" y="7272000"/>
            <a:ext cx="3195000" cy="521280"/>
          </a:xfrm>
          <a:prstGeom prst="rect">
            <a:avLst/>
          </a:prstGeom>
          <a:noFill/>
          <a:ln>
            <a:noFill/>
          </a:ln>
        </p:spPr>
        <p:txBody>
          <a:bodyPr lIns="0" tIns="0" rIns="0" bIns="0" anchorCtr="0"/>
          <a:lstStyle>
            <a:defPPr>
              <a:defRPr lang="fr-FR"/>
            </a:defPPr>
            <a:lvl1pPr marL="0" lvl="0" algn="ctr" defTabSz="914400" rtl="0" eaLnBrk="1" latinLnBrk="0" hangingPunct="0">
              <a:buNone/>
              <a:tabLst/>
              <a:defRPr lang="fr-FR" sz="1400" kern="1200">
                <a:solidFill>
                  <a:schemeClr val="tx1"/>
                </a:solidFill>
                <a:latin typeface="Liberation Serif" pitchFamily="18"/>
                <a:ea typeface="Segoe UI" pitchFamily="2"/>
                <a:cs typeface="Tahoma" pitchFamily="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Mission départementale Maternelle 76</a:t>
            </a:r>
            <a:endParaRPr lang="fr-FR" dirty="0"/>
          </a:p>
        </p:txBody>
      </p:sp>
    </p:spTree>
    <p:extLst>
      <p:ext uri="{BB962C8B-B14F-4D97-AF65-F5344CB8AC3E}">
        <p14:creationId xmlns:p14="http://schemas.microsoft.com/office/powerpoint/2010/main" val="3196832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re 1"/>
          <p:cNvSpPr txBox="1">
            <a:spLocks noGrp="1"/>
          </p:cNvSpPr>
          <p:nvPr>
            <p:ph type="title" idx="4294967295"/>
          </p:nvPr>
        </p:nvSpPr>
        <p:spPr>
          <a:noFill/>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600" dirty="0">
                <a:ea typeface="Segoe UI" pitchFamily="2"/>
                <a:cs typeface="Tahoma" pitchFamily="2"/>
              </a:rPr>
              <a:t>Un outil </a:t>
            </a:r>
            <a:r>
              <a:rPr lang="fr-FR" sz="3600">
                <a:ea typeface="Segoe UI" pitchFamily="2"/>
                <a:cs typeface="Tahoma" pitchFamily="2"/>
              </a:rPr>
              <a:t>pour </a:t>
            </a:r>
            <a:r>
              <a:rPr lang="fr-FR" sz="3600" smtClean="0">
                <a:ea typeface="Segoe UI" pitchFamily="2"/>
                <a:cs typeface="Tahoma" pitchFamily="2"/>
              </a:rPr>
              <a:t>l’enseignant : </a:t>
            </a:r>
            <a:r>
              <a:rPr lang="fr-FR" sz="3600" dirty="0" smtClean="0">
                <a:ea typeface="Segoe UI" pitchFamily="2"/>
                <a:cs typeface="Tahoma" pitchFamily="2"/>
              </a:rPr>
              <a:t/>
            </a:r>
            <a:br>
              <a:rPr lang="fr-FR" sz="3600" dirty="0" smtClean="0">
                <a:ea typeface="Segoe UI" pitchFamily="2"/>
                <a:cs typeface="Tahoma" pitchFamily="2"/>
              </a:rPr>
            </a:br>
            <a:r>
              <a:rPr lang="fr-FR" sz="3600" dirty="0" smtClean="0">
                <a:ea typeface="Segoe UI" pitchFamily="2"/>
                <a:cs typeface="Tahoma" pitchFamily="2"/>
              </a:rPr>
              <a:t>la </a:t>
            </a:r>
            <a:r>
              <a:rPr lang="fr-FR" sz="3600" dirty="0">
                <a:ea typeface="Segoe UI" pitchFamily="2"/>
                <a:cs typeface="Tahoma" pitchFamily="2"/>
              </a:rPr>
              <a:t>typologie de </a:t>
            </a:r>
            <a:r>
              <a:rPr lang="fr-FR" sz="3600" dirty="0" err="1">
                <a:ea typeface="Segoe UI" pitchFamily="2"/>
                <a:cs typeface="Tahoma" pitchFamily="2"/>
              </a:rPr>
              <a:t>Vergnaud</a:t>
            </a:r>
            <a:endParaRPr lang="fr-FR" sz="3600" dirty="0">
              <a:ea typeface="Segoe UI" pitchFamily="2"/>
              <a:cs typeface="Tahoma" pitchFamily="2"/>
            </a:endParaRPr>
          </a:p>
        </p:txBody>
      </p:sp>
      <p:sp>
        <p:nvSpPr>
          <p:cNvPr id="3" name="Espace réservé du texte 2"/>
          <p:cNvSpPr txBox="1">
            <a:spLocks noGrp="1"/>
          </p:cNvSpPr>
          <p:nvPr>
            <p:ph type="body" idx="4294967295"/>
          </p:nvPr>
        </p:nvSpPr>
        <p:spPr>
          <a:xfrm>
            <a:off x="431800" y="1547589"/>
            <a:ext cx="9361040" cy="5107141"/>
          </a:xfrm>
          <a:noFill/>
        </p:spPr>
        <p:txBody>
          <a:bodyPr/>
          <a:lstStyle>
            <a:defPPr marL="432000" marR="0" lvl="0" indent="-324000">
              <a:spcBef>
                <a:spcPts val="0"/>
              </a:spcBef>
              <a:spcAft>
                <a:spcPts val="1414"/>
              </a:spcAft>
              <a:buSzPct val="45000"/>
              <a:buFont typeface="StarSymbol"/>
              <a:buNone/>
              <a:defRPr lang="fr-FR" sz="3200" b="0" i="0" u="none" strike="noStrike" kern="1200" cap="none">
                <a:ln>
                  <a:noFill/>
                </a:ln>
                <a:latin typeface="Arial" pitchFamily="34"/>
              </a:defRPr>
            </a:defPPr>
            <a:lvl1pPr marL="432000" marR="0" lvl="0" indent="-324000">
              <a:spcBef>
                <a:spcPts val="0"/>
              </a:spcBef>
              <a:spcAft>
                <a:spcPts val="1414"/>
              </a:spcAft>
              <a:buSzPct val="45000"/>
              <a:buFont typeface="StarSymbol"/>
              <a:buChar char="●"/>
              <a:defRPr lang="fr-FR" sz="3200" b="0" i="0" u="none" strike="noStrike" kern="1200" cap="none">
                <a:ln>
                  <a:noFill/>
                </a:ln>
                <a:latin typeface="Arial" pitchFamily="34"/>
              </a:defRPr>
            </a:lvl1pPr>
            <a:lvl2pPr marL="864000" marR="0" lvl="1" indent="-324000">
              <a:spcBef>
                <a:spcPts val="0"/>
              </a:spcBef>
              <a:spcAft>
                <a:spcPts val="1134"/>
              </a:spcAft>
              <a:buSzPct val="75000"/>
              <a:buFont typeface="StarSymbol"/>
              <a:buChar char="–"/>
              <a:defRPr lang="fr-FR" sz="2800" b="0" i="0" u="none" strike="noStrike" kern="1200" cap="none">
                <a:ln>
                  <a:noFill/>
                </a:ln>
                <a:latin typeface="Arial" pitchFamily="34"/>
              </a:defRPr>
            </a:lvl2pPr>
            <a:lvl3pPr marL="1295999" marR="0" lvl="2" indent="-288000">
              <a:spcBef>
                <a:spcPts val="0"/>
              </a:spcBef>
              <a:spcAft>
                <a:spcPts val="850"/>
              </a:spcAft>
              <a:buSzPct val="45000"/>
              <a:buFont typeface="StarSymbol"/>
              <a:buChar char="●"/>
              <a:defRPr lang="fr-FR" sz="2400" b="0" i="0" u="none" strike="noStrike" kern="1200" cap="none">
                <a:ln>
                  <a:noFill/>
                </a:ln>
                <a:latin typeface="Arial" pitchFamily="34"/>
              </a:defRPr>
            </a:lvl3pPr>
            <a:lvl4pPr marL="1728000" marR="0" lvl="3" indent="-216000">
              <a:spcBef>
                <a:spcPts val="0"/>
              </a:spcBef>
              <a:spcAft>
                <a:spcPts val="567"/>
              </a:spcAft>
              <a:buSzPct val="75000"/>
              <a:buFont typeface="StarSymbol"/>
              <a:buChar char="–"/>
              <a:defRPr lang="fr-FR" sz="2000" b="0" i="0" u="none" strike="noStrike" kern="1200" cap="none">
                <a:ln>
                  <a:noFill/>
                </a:ln>
                <a:latin typeface="Arial" pitchFamily="34"/>
              </a:defRPr>
            </a:lvl4pPr>
            <a:lvl5pPr marL="2160000" marR="0" lvl="4" indent="-216000">
              <a:spcBef>
                <a:spcPts val="0"/>
              </a:spcBef>
              <a:spcAft>
                <a:spcPts val="283"/>
              </a:spcAft>
              <a:buSzPct val="45000"/>
              <a:buFont typeface="StarSymbol"/>
              <a:buChar char="●"/>
              <a:defRPr lang="fr-FR" sz="2000" b="0" i="0" u="none" strike="noStrike" kern="1200" cap="none">
                <a:ln>
                  <a:noFill/>
                </a:ln>
                <a:latin typeface="Arial" pitchFamily="34"/>
              </a:defRPr>
            </a:lvl5pPr>
            <a:lvl6pPr marL="2592000" marR="0" lvl="5" indent="-216000">
              <a:spcBef>
                <a:spcPts val="0"/>
              </a:spcBef>
              <a:spcAft>
                <a:spcPts val="283"/>
              </a:spcAft>
              <a:buSzPct val="45000"/>
              <a:buFont typeface="StarSymbol"/>
              <a:buChar char="●"/>
              <a:defRPr lang="fr-FR" sz="2000" b="0" i="0" u="none" strike="noStrike" kern="1200" cap="none">
                <a:ln>
                  <a:noFill/>
                </a:ln>
                <a:latin typeface="Arial" pitchFamily="34"/>
              </a:defRPr>
            </a:lvl6pPr>
            <a:lvl7pPr marL="3024000" marR="0" lvl="6" indent="-216000">
              <a:spcBef>
                <a:spcPts val="0"/>
              </a:spcBef>
              <a:spcAft>
                <a:spcPts val="283"/>
              </a:spcAft>
              <a:buSzPct val="45000"/>
              <a:buFont typeface="StarSymbol"/>
              <a:buChar char="●"/>
              <a:defRPr lang="fr-FR" sz="2000" b="0" i="0" u="none" strike="noStrike" kern="1200" cap="none">
                <a:ln>
                  <a:noFill/>
                </a:ln>
                <a:latin typeface="Arial" pitchFamily="34"/>
              </a:defRPr>
            </a:lvl7pPr>
            <a:lvl8pPr marL="3456000" marR="0" lvl="7" indent="-216000">
              <a:spcBef>
                <a:spcPts val="0"/>
              </a:spcBef>
              <a:spcAft>
                <a:spcPts val="283"/>
              </a:spcAft>
              <a:buSzPct val="45000"/>
              <a:buFont typeface="StarSymbol"/>
              <a:buChar char="●"/>
              <a:defRPr lang="fr-FR" sz="2000" b="0" i="0" u="none" strike="noStrike" kern="1200" cap="none">
                <a:ln>
                  <a:noFill/>
                </a:ln>
                <a:latin typeface="Arial" pitchFamily="34"/>
              </a:defRPr>
            </a:lvl8pPr>
            <a:lvl9pPr marL="3887999" marR="0" lvl="8" indent="-216000">
              <a:spcBef>
                <a:spcPts val="0"/>
              </a:spcBef>
              <a:spcAft>
                <a:spcPts val="283"/>
              </a:spcAft>
              <a:buSzPct val="45000"/>
              <a:buFont typeface="StarSymbol"/>
              <a:buChar char="●"/>
              <a:defRPr lang="fr-FR" sz="2000" b="0" i="0" u="none" strike="noStrike" kern="1200" cap="none">
                <a:ln>
                  <a:noFill/>
                </a:ln>
                <a:latin typeface="Arial" pitchFamily="34"/>
              </a:defRPr>
            </a:lvl9pPr>
          </a:lstStyle>
          <a:p>
            <a:pPr>
              <a:spcAft>
                <a:spcPts val="0"/>
              </a:spcAft>
            </a:pPr>
            <a:r>
              <a:rPr lang="fr-FR" sz="2200" dirty="0" smtClean="0">
                <a:ea typeface="Segoe UI" pitchFamily="2"/>
                <a:cs typeface="Tahoma" pitchFamily="2"/>
              </a:rPr>
              <a:t>des </a:t>
            </a:r>
            <a:r>
              <a:rPr lang="fr-FR" sz="2200" dirty="0">
                <a:ea typeface="Segoe UI" pitchFamily="2"/>
                <a:cs typeface="Tahoma" pitchFamily="2"/>
              </a:rPr>
              <a:t>problèmes de </a:t>
            </a:r>
            <a:r>
              <a:rPr lang="fr-FR" sz="2200" b="1" dirty="0">
                <a:ea typeface="Segoe UI" pitchFamily="2"/>
                <a:cs typeface="Tahoma" pitchFamily="2"/>
              </a:rPr>
              <a:t>transformations</a:t>
            </a:r>
            <a:r>
              <a:rPr lang="fr-FR" sz="2200" dirty="0">
                <a:ea typeface="Segoe UI" pitchFamily="2"/>
                <a:cs typeface="Tahoma" pitchFamily="2"/>
              </a:rPr>
              <a:t> (état </a:t>
            </a:r>
            <a:r>
              <a:rPr lang="fr-FR" sz="2200" dirty="0" smtClean="0">
                <a:ea typeface="Segoe UI" pitchFamily="2"/>
                <a:cs typeface="Tahoma" pitchFamily="2"/>
              </a:rPr>
              <a:t>initial / transformation / état </a:t>
            </a:r>
            <a:r>
              <a:rPr lang="fr-FR" sz="2200" dirty="0">
                <a:ea typeface="Segoe UI" pitchFamily="2"/>
                <a:cs typeface="Tahoma" pitchFamily="2"/>
              </a:rPr>
              <a:t>final</a:t>
            </a:r>
            <a:r>
              <a:rPr lang="fr-FR" sz="2200" dirty="0" smtClean="0">
                <a:ea typeface="Segoe UI" pitchFamily="2"/>
                <a:cs typeface="Tahoma" pitchFamily="2"/>
              </a:rPr>
              <a:t>)</a:t>
            </a:r>
          </a:p>
          <a:p>
            <a:pPr marL="108000" indent="0">
              <a:buNone/>
            </a:pPr>
            <a:r>
              <a:rPr lang="fr-FR" sz="1800" i="1" dirty="0" smtClean="0">
                <a:solidFill>
                  <a:schemeClr val="accent1">
                    <a:lumMod val="75000"/>
                  </a:schemeClr>
                </a:solidFill>
                <a:ea typeface="Segoe UI" pitchFamily="2"/>
                <a:cs typeface="Tahoma" pitchFamily="2"/>
              </a:rPr>
              <a:t>Wang avait 3 biscuits en arrivant. Il en a maintenant 1. Combien en </a:t>
            </a:r>
            <a:r>
              <a:rPr lang="fr-FR" sz="1800" i="1" dirty="0" err="1" smtClean="0">
                <a:solidFill>
                  <a:schemeClr val="accent1">
                    <a:lumMod val="75000"/>
                  </a:schemeClr>
                </a:solidFill>
                <a:ea typeface="Segoe UI" pitchFamily="2"/>
                <a:cs typeface="Tahoma" pitchFamily="2"/>
              </a:rPr>
              <a:t>a-t-il</a:t>
            </a:r>
            <a:r>
              <a:rPr lang="fr-FR" sz="1800" i="1" dirty="0" smtClean="0">
                <a:solidFill>
                  <a:schemeClr val="accent1">
                    <a:lumMod val="75000"/>
                  </a:schemeClr>
                </a:solidFill>
                <a:ea typeface="Segoe UI" pitchFamily="2"/>
                <a:cs typeface="Tahoma" pitchFamily="2"/>
              </a:rPr>
              <a:t> mangé ?</a:t>
            </a:r>
            <a:endParaRPr lang="fr-FR" sz="1800" i="1" dirty="0">
              <a:solidFill>
                <a:schemeClr val="accent1">
                  <a:lumMod val="75000"/>
                </a:schemeClr>
              </a:solidFill>
              <a:ea typeface="Segoe UI" pitchFamily="2"/>
              <a:cs typeface="Tahoma" pitchFamily="2"/>
            </a:endParaRPr>
          </a:p>
          <a:p>
            <a:pPr lvl="0">
              <a:spcAft>
                <a:spcPts val="0"/>
              </a:spcAft>
            </a:pPr>
            <a:r>
              <a:rPr lang="fr-FR" sz="2200" dirty="0" smtClean="0">
                <a:ea typeface="Segoe UI" pitchFamily="2"/>
                <a:cs typeface="Tahoma" pitchFamily="2"/>
              </a:rPr>
              <a:t>des </a:t>
            </a:r>
            <a:r>
              <a:rPr lang="fr-FR" sz="2200" dirty="0">
                <a:ea typeface="Segoe UI" pitchFamily="2"/>
                <a:cs typeface="Tahoma" pitchFamily="2"/>
              </a:rPr>
              <a:t>problèmes de </a:t>
            </a:r>
            <a:r>
              <a:rPr lang="fr-FR" sz="2200" b="1" dirty="0">
                <a:ea typeface="Segoe UI" pitchFamily="2"/>
                <a:cs typeface="Tahoma" pitchFamily="2"/>
              </a:rPr>
              <a:t>composition</a:t>
            </a:r>
            <a:r>
              <a:rPr lang="fr-FR" sz="2200" dirty="0">
                <a:ea typeface="Segoe UI" pitchFamily="2"/>
                <a:cs typeface="Tahoma" pitchFamily="2"/>
              </a:rPr>
              <a:t> (ou réunion de collections : </a:t>
            </a:r>
            <a:r>
              <a:rPr lang="fr-FR" sz="2200" dirty="0" smtClean="0">
                <a:ea typeface="Segoe UI" pitchFamily="2"/>
                <a:cs typeface="Tahoma" pitchFamily="2"/>
              </a:rPr>
              <a:t>P1 / P2 / Tout)</a:t>
            </a:r>
          </a:p>
          <a:p>
            <a:pPr marL="108000" lvl="0" indent="0">
              <a:buNone/>
            </a:pPr>
            <a:r>
              <a:rPr lang="fr-FR" sz="1800" dirty="0" smtClean="0">
                <a:solidFill>
                  <a:schemeClr val="accent1">
                    <a:lumMod val="75000"/>
                  </a:schemeClr>
                </a:solidFill>
                <a:ea typeface="Segoe UI" pitchFamily="2"/>
                <a:cs typeface="Tahoma" pitchFamily="2"/>
              </a:rPr>
              <a:t>Tom a apporté 2 jonquilles, Amina 3 tulipes. Le maître les met dans le même vase. Combien le bouquet contient-il de fleurs? </a:t>
            </a:r>
            <a:endParaRPr lang="fr-FR" sz="1800" dirty="0">
              <a:solidFill>
                <a:schemeClr val="accent1">
                  <a:lumMod val="75000"/>
                </a:schemeClr>
              </a:solidFill>
              <a:ea typeface="Segoe UI" pitchFamily="2"/>
              <a:cs typeface="Tahoma" pitchFamily="2"/>
            </a:endParaRPr>
          </a:p>
          <a:p>
            <a:pPr lvl="0">
              <a:spcAft>
                <a:spcPts val="0"/>
              </a:spcAft>
            </a:pPr>
            <a:r>
              <a:rPr lang="fr-FR" sz="2200" dirty="0" smtClean="0">
                <a:ea typeface="Segoe UI" pitchFamily="2"/>
                <a:cs typeface="Tahoma" pitchFamily="2"/>
              </a:rPr>
              <a:t>des </a:t>
            </a:r>
            <a:r>
              <a:rPr lang="fr-FR" sz="2200" dirty="0">
                <a:ea typeface="Segoe UI" pitchFamily="2"/>
                <a:cs typeface="Tahoma" pitchFamily="2"/>
              </a:rPr>
              <a:t>problèmes de </a:t>
            </a:r>
            <a:r>
              <a:rPr lang="fr-FR" sz="2200" b="1" dirty="0">
                <a:ea typeface="Segoe UI" pitchFamily="2"/>
                <a:cs typeface="Tahoma" pitchFamily="2"/>
              </a:rPr>
              <a:t>comparaison</a:t>
            </a:r>
            <a:r>
              <a:rPr lang="fr-FR" sz="2200" dirty="0">
                <a:ea typeface="Segoe UI" pitchFamily="2"/>
                <a:cs typeface="Tahoma" pitchFamily="2"/>
              </a:rPr>
              <a:t> (</a:t>
            </a:r>
            <a:r>
              <a:rPr lang="fr-FR" sz="2200" dirty="0" smtClean="0">
                <a:ea typeface="Segoe UI" pitchFamily="2"/>
                <a:cs typeface="Tahoma" pitchFamily="2"/>
              </a:rPr>
              <a:t>différence / état </a:t>
            </a:r>
            <a:r>
              <a:rPr lang="fr-FR" sz="2200" dirty="0">
                <a:ea typeface="Segoe UI" pitchFamily="2"/>
                <a:cs typeface="Tahoma" pitchFamily="2"/>
              </a:rPr>
              <a:t>du plus </a:t>
            </a:r>
            <a:r>
              <a:rPr lang="fr-FR" sz="2200" dirty="0" smtClean="0">
                <a:ea typeface="Segoe UI" pitchFamily="2"/>
                <a:cs typeface="Tahoma" pitchFamily="2"/>
              </a:rPr>
              <a:t>grand / état </a:t>
            </a:r>
            <a:r>
              <a:rPr lang="fr-FR" sz="2200" dirty="0">
                <a:ea typeface="Segoe UI" pitchFamily="2"/>
                <a:cs typeface="Tahoma" pitchFamily="2"/>
              </a:rPr>
              <a:t>du plus petit</a:t>
            </a:r>
            <a:r>
              <a:rPr lang="fr-FR" sz="2200" dirty="0" smtClean="0">
                <a:ea typeface="Segoe UI" pitchFamily="2"/>
                <a:cs typeface="Tahoma" pitchFamily="2"/>
              </a:rPr>
              <a:t>)</a:t>
            </a:r>
          </a:p>
          <a:p>
            <a:pPr marL="108000" lvl="0" indent="0">
              <a:buNone/>
            </a:pPr>
            <a:r>
              <a:rPr lang="fr-FR" sz="1800" dirty="0" smtClean="0">
                <a:solidFill>
                  <a:schemeClr val="accent1">
                    <a:lumMod val="75000"/>
                  </a:schemeClr>
                </a:solidFill>
                <a:ea typeface="Segoe UI" pitchFamily="2"/>
                <a:cs typeface="Tahoma" pitchFamily="2"/>
              </a:rPr>
              <a:t>L’assiette rouge contient 4 radis, la bleue en contient 2 de plus. Combien en contient-elle?</a:t>
            </a:r>
            <a:endParaRPr lang="fr-FR" sz="1800" dirty="0">
              <a:solidFill>
                <a:schemeClr val="accent1">
                  <a:lumMod val="75000"/>
                </a:schemeClr>
              </a:solidFill>
              <a:ea typeface="Segoe UI" pitchFamily="2"/>
              <a:cs typeface="Tahoma" pitchFamily="2"/>
            </a:endParaRPr>
          </a:p>
          <a:p>
            <a:pPr lvl="0">
              <a:spcAft>
                <a:spcPts val="0"/>
              </a:spcAft>
            </a:pPr>
            <a:r>
              <a:rPr lang="fr-FR" sz="2200" dirty="0" smtClean="0">
                <a:ea typeface="Segoe UI" pitchFamily="2"/>
                <a:cs typeface="Tahoma" pitchFamily="2"/>
              </a:rPr>
              <a:t>des </a:t>
            </a:r>
            <a:r>
              <a:rPr lang="fr-FR" sz="2200" dirty="0">
                <a:ea typeface="Segoe UI" pitchFamily="2"/>
                <a:cs typeface="Tahoma" pitchFamily="2"/>
              </a:rPr>
              <a:t>problèmes </a:t>
            </a:r>
            <a:r>
              <a:rPr lang="fr-FR" sz="2200" b="1" dirty="0">
                <a:ea typeface="Segoe UI" pitchFamily="2"/>
                <a:cs typeface="Tahoma" pitchFamily="2"/>
              </a:rPr>
              <a:t>multiplicatifs</a:t>
            </a:r>
            <a:r>
              <a:rPr lang="fr-FR" sz="2200" dirty="0">
                <a:ea typeface="Segoe UI" pitchFamily="2"/>
                <a:cs typeface="Tahoma" pitchFamily="2"/>
              </a:rPr>
              <a:t> (</a:t>
            </a:r>
            <a:r>
              <a:rPr lang="fr-FR" sz="2200" dirty="0" smtClean="0">
                <a:ea typeface="Segoe UI" pitchFamily="2"/>
                <a:cs typeface="Tahoma" pitchFamily="2"/>
              </a:rPr>
              <a:t>produit / partage)</a:t>
            </a:r>
          </a:p>
          <a:p>
            <a:pPr marL="108000" lvl="0" indent="0">
              <a:buNone/>
            </a:pPr>
            <a:r>
              <a:rPr lang="fr-FR" sz="1800" dirty="0" smtClean="0">
                <a:solidFill>
                  <a:schemeClr val="accent1">
                    <a:lumMod val="75000"/>
                  </a:schemeClr>
                </a:solidFill>
                <a:ea typeface="Segoe UI" pitchFamily="2"/>
                <a:cs typeface="Tahoma" pitchFamily="2"/>
              </a:rPr>
              <a:t>Il faut poser 2 sacs de graines dans chacun des 3 cerceaux. Combien de sacs faut-il préparer?</a:t>
            </a:r>
            <a:endParaRPr lang="fr-FR" sz="1800" dirty="0">
              <a:solidFill>
                <a:schemeClr val="accent1">
                  <a:lumMod val="75000"/>
                </a:schemeClr>
              </a:solidFill>
              <a:ea typeface="Segoe UI" pitchFamily="2"/>
              <a:cs typeface="Tahoma" pitchFamily="2"/>
            </a:endParaRPr>
          </a:p>
          <a:p>
            <a:pPr marL="108000" lvl="0" indent="0">
              <a:buNone/>
            </a:pPr>
            <a:r>
              <a:rPr lang="fr-FR" sz="2200" b="1" dirty="0">
                <a:ea typeface="Segoe UI" pitchFamily="2"/>
                <a:cs typeface="Tahoma" pitchFamily="2"/>
              </a:rPr>
              <a:t>L’élève doit se construire un catalogue mental de situations de </a:t>
            </a:r>
            <a:r>
              <a:rPr lang="fr-FR" sz="2200" b="1" dirty="0" smtClean="0">
                <a:ea typeface="Segoe UI" pitchFamily="2"/>
                <a:cs typeface="Tahoma" pitchFamily="2"/>
              </a:rPr>
              <a:t>référence.</a:t>
            </a:r>
            <a:endParaRPr lang="fr-FR" sz="2200" b="1" dirty="0">
              <a:ea typeface="Segoe UI" pitchFamily="2"/>
              <a:cs typeface="Tahoma" pitchFamily="2"/>
            </a:endParaRPr>
          </a:p>
          <a:p>
            <a:pPr marL="108000" lvl="0" indent="0">
              <a:buNone/>
            </a:pPr>
            <a:endParaRPr lang="fr-FR" sz="2200" dirty="0">
              <a:ea typeface="Segoe UI" pitchFamily="2"/>
              <a:cs typeface="Tahoma" pitchFamily="2"/>
            </a:endParaRPr>
          </a:p>
        </p:txBody>
      </p:sp>
      <p:sp>
        <p:nvSpPr>
          <p:cNvPr id="6" name="Espace réservé du pied de page 2"/>
          <p:cNvSpPr>
            <a:spLocks noGrp="1"/>
          </p:cNvSpPr>
          <p:nvPr>
            <p:ph type="ftr" sz="quarter" idx="11"/>
          </p:nvPr>
        </p:nvSpPr>
        <p:spPr>
          <a:xfrm>
            <a:off x="3447360" y="7272000"/>
            <a:ext cx="3195000" cy="521280"/>
          </a:xfrm>
        </p:spPr>
        <p:txBody>
          <a:bodyPr/>
          <a:lstStyle/>
          <a:p>
            <a:pPr lvl="0"/>
            <a:r>
              <a:rPr lang="fr-FR" dirty="0" smtClean="0"/>
              <a:t>Mission départementale Maternelle 76</a:t>
            </a:r>
            <a:endParaRPr lang="fr-F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space réservé du contenu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080" y="395461"/>
            <a:ext cx="8711791" cy="6373935"/>
          </a:xfrm>
          <a:prstGeom prst="rect">
            <a:avLst/>
          </a:prstGeom>
        </p:spPr>
      </p:pic>
      <p:sp>
        <p:nvSpPr>
          <p:cNvPr id="3" name="ZoneTexte 2"/>
          <p:cNvSpPr txBox="1"/>
          <p:nvPr/>
        </p:nvSpPr>
        <p:spPr>
          <a:xfrm>
            <a:off x="1007864" y="2123653"/>
            <a:ext cx="2376264" cy="369332"/>
          </a:xfrm>
          <a:prstGeom prst="rect">
            <a:avLst/>
          </a:prstGeom>
          <a:noFill/>
        </p:spPr>
        <p:txBody>
          <a:bodyPr wrap="square" rtlCol="0">
            <a:spAutoFit/>
          </a:bodyPr>
          <a:lstStyle/>
          <a:p>
            <a:r>
              <a:rPr lang="fr-FR" dirty="0" smtClean="0"/>
              <a:t>Recherche du composé</a:t>
            </a:r>
            <a:endParaRPr lang="fr-FR" dirty="0"/>
          </a:p>
        </p:txBody>
      </p:sp>
      <p:sp>
        <p:nvSpPr>
          <p:cNvPr id="4" name="ZoneTexte 3"/>
          <p:cNvSpPr txBox="1"/>
          <p:nvPr/>
        </p:nvSpPr>
        <p:spPr>
          <a:xfrm>
            <a:off x="5544368" y="2054546"/>
            <a:ext cx="3456384" cy="369332"/>
          </a:xfrm>
          <a:prstGeom prst="rect">
            <a:avLst/>
          </a:prstGeom>
          <a:noFill/>
        </p:spPr>
        <p:txBody>
          <a:bodyPr wrap="square" rtlCol="0">
            <a:spAutoFit/>
          </a:bodyPr>
          <a:lstStyle/>
          <a:p>
            <a:r>
              <a:rPr lang="fr-FR" dirty="0" smtClean="0"/>
              <a:t>Recherche de la transformation</a:t>
            </a:r>
            <a:endParaRPr lang="fr-FR" dirty="0"/>
          </a:p>
        </p:txBody>
      </p:sp>
      <p:sp>
        <p:nvSpPr>
          <p:cNvPr id="5" name="ZoneTexte 4"/>
          <p:cNvSpPr txBox="1"/>
          <p:nvPr/>
        </p:nvSpPr>
        <p:spPr>
          <a:xfrm>
            <a:off x="1007864" y="4715941"/>
            <a:ext cx="3024336" cy="923330"/>
          </a:xfrm>
          <a:prstGeom prst="rect">
            <a:avLst/>
          </a:prstGeom>
          <a:noFill/>
        </p:spPr>
        <p:txBody>
          <a:bodyPr wrap="square" rtlCol="0">
            <a:spAutoFit/>
          </a:bodyPr>
          <a:lstStyle/>
          <a:p>
            <a:r>
              <a:rPr lang="fr-FR" dirty="0" smtClean="0"/>
              <a:t>A midi, j’ai bu 2 verres d’eau et 1 verre de jus d’orange. Combien de verres ai-je bu ?</a:t>
            </a:r>
            <a:endParaRPr lang="fr-FR" dirty="0"/>
          </a:p>
        </p:txBody>
      </p:sp>
      <p:sp>
        <p:nvSpPr>
          <p:cNvPr id="6" name="ZoneTexte 5"/>
          <p:cNvSpPr txBox="1"/>
          <p:nvPr/>
        </p:nvSpPr>
        <p:spPr>
          <a:xfrm>
            <a:off x="5544368" y="4643933"/>
            <a:ext cx="3312368" cy="923330"/>
          </a:xfrm>
          <a:prstGeom prst="rect">
            <a:avLst/>
          </a:prstGeom>
          <a:noFill/>
        </p:spPr>
        <p:txBody>
          <a:bodyPr wrap="square" rtlCol="0">
            <a:spAutoFit/>
          </a:bodyPr>
          <a:lstStyle/>
          <a:p>
            <a:r>
              <a:rPr lang="fr-FR" dirty="0" smtClean="0"/>
              <a:t>Tu avais 2 petites voitures. Je t’en donne encore une. Combien en as-tu maintenant ?</a:t>
            </a:r>
            <a:endParaRPr lang="fr-FR" dirty="0"/>
          </a:p>
        </p:txBody>
      </p:sp>
    </p:spTree>
    <p:extLst>
      <p:ext uri="{BB962C8B-B14F-4D97-AF65-F5344CB8AC3E}">
        <p14:creationId xmlns:p14="http://schemas.microsoft.com/office/powerpoint/2010/main" val="1331390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832" y="251445"/>
            <a:ext cx="8784976" cy="6385892"/>
          </a:xfrm>
          <a:prstGeom prst="rect">
            <a:avLst/>
          </a:prstGeom>
        </p:spPr>
      </p:pic>
      <p:sp>
        <p:nvSpPr>
          <p:cNvPr id="3" name="ZoneTexte 2"/>
          <p:cNvSpPr txBox="1"/>
          <p:nvPr/>
        </p:nvSpPr>
        <p:spPr>
          <a:xfrm>
            <a:off x="1439912" y="2191376"/>
            <a:ext cx="2592288" cy="369332"/>
          </a:xfrm>
          <a:prstGeom prst="rect">
            <a:avLst/>
          </a:prstGeom>
          <a:noFill/>
        </p:spPr>
        <p:txBody>
          <a:bodyPr wrap="square" rtlCol="0">
            <a:spAutoFit/>
          </a:bodyPr>
          <a:lstStyle/>
          <a:p>
            <a:r>
              <a:rPr lang="fr-FR" dirty="0" smtClean="0"/>
              <a:t>Recherche d’une partie </a:t>
            </a:r>
            <a:endParaRPr lang="fr-FR" dirty="0"/>
          </a:p>
        </p:txBody>
      </p:sp>
      <p:sp>
        <p:nvSpPr>
          <p:cNvPr id="4" name="ZoneTexte 3"/>
          <p:cNvSpPr txBox="1"/>
          <p:nvPr/>
        </p:nvSpPr>
        <p:spPr>
          <a:xfrm>
            <a:off x="5904408" y="2191376"/>
            <a:ext cx="2664296" cy="373617"/>
          </a:xfrm>
          <a:prstGeom prst="rect">
            <a:avLst/>
          </a:prstGeom>
          <a:noFill/>
        </p:spPr>
        <p:txBody>
          <a:bodyPr wrap="square" rtlCol="0">
            <a:spAutoFit/>
          </a:bodyPr>
          <a:lstStyle/>
          <a:p>
            <a:r>
              <a:rPr lang="fr-FR" dirty="0" smtClean="0"/>
              <a:t>Recherche de l’état initial</a:t>
            </a:r>
            <a:endParaRPr lang="fr-FR" dirty="0"/>
          </a:p>
        </p:txBody>
      </p:sp>
      <p:sp>
        <p:nvSpPr>
          <p:cNvPr id="5" name="ZoneTexte 4"/>
          <p:cNvSpPr txBox="1"/>
          <p:nvPr/>
        </p:nvSpPr>
        <p:spPr>
          <a:xfrm>
            <a:off x="863848" y="4931965"/>
            <a:ext cx="3098552" cy="1477328"/>
          </a:xfrm>
          <a:prstGeom prst="rect">
            <a:avLst/>
          </a:prstGeom>
          <a:noFill/>
        </p:spPr>
        <p:txBody>
          <a:bodyPr wrap="square" rtlCol="0">
            <a:spAutoFit/>
          </a:bodyPr>
          <a:lstStyle/>
          <a:p>
            <a:r>
              <a:rPr lang="fr-FR" dirty="0" smtClean="0"/>
              <a:t>Dans notre cour, nous avons 5 bancs. Pendant la récréation, 3 bancs sont occupés par des enfants. Combien de bancs sont libres ?</a:t>
            </a:r>
            <a:endParaRPr lang="fr-FR" dirty="0"/>
          </a:p>
        </p:txBody>
      </p:sp>
      <p:sp>
        <p:nvSpPr>
          <p:cNvPr id="6" name="ZoneTexte 5"/>
          <p:cNvSpPr txBox="1"/>
          <p:nvPr/>
        </p:nvSpPr>
        <p:spPr>
          <a:xfrm>
            <a:off x="5904408" y="4931965"/>
            <a:ext cx="3168352" cy="1200329"/>
          </a:xfrm>
          <a:prstGeom prst="rect">
            <a:avLst/>
          </a:prstGeom>
          <a:noFill/>
        </p:spPr>
        <p:txBody>
          <a:bodyPr wrap="square" rtlCol="0">
            <a:spAutoFit/>
          </a:bodyPr>
          <a:lstStyle/>
          <a:p>
            <a:r>
              <a:rPr lang="fr-FR" dirty="0" smtClean="0"/>
              <a:t>Max avait des billes dans un sac. Il en a donné 5. Maintenant, il lui en reste 3. Combien en avait-il avant ?</a:t>
            </a:r>
            <a:endParaRPr lang="fr-FR" dirty="0"/>
          </a:p>
        </p:txBody>
      </p:sp>
    </p:spTree>
    <p:extLst>
      <p:ext uri="{BB962C8B-B14F-4D97-AF65-F5344CB8AC3E}">
        <p14:creationId xmlns:p14="http://schemas.microsoft.com/office/powerpoint/2010/main" val="2522200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0312" y="922337"/>
            <a:ext cx="7620000" cy="5715000"/>
          </a:xfrm>
          <a:prstGeom prst="rect">
            <a:avLst/>
          </a:prstGeom>
        </p:spPr>
      </p:pic>
    </p:spTree>
    <p:extLst>
      <p:ext uri="{BB962C8B-B14F-4D97-AF65-F5344CB8AC3E}">
        <p14:creationId xmlns:p14="http://schemas.microsoft.com/office/powerpoint/2010/main" val="3467245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312" y="350837"/>
            <a:ext cx="8604448" cy="6453336"/>
          </a:xfrm>
          <a:prstGeom prst="rect">
            <a:avLst/>
          </a:prstGeom>
        </p:spPr>
      </p:pic>
    </p:spTree>
    <p:extLst>
      <p:ext uri="{BB962C8B-B14F-4D97-AF65-F5344CB8AC3E}">
        <p14:creationId xmlns:p14="http://schemas.microsoft.com/office/powerpoint/2010/main" val="1450212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stretch>
            <a:fillRect/>
          </a:stretch>
        </p:blipFill>
        <p:spPr>
          <a:xfrm>
            <a:off x="863848" y="1115541"/>
            <a:ext cx="8117763" cy="2880320"/>
          </a:xfrm>
          <a:prstGeom prst="rect">
            <a:avLst/>
          </a:prstGeom>
        </p:spPr>
      </p:pic>
      <p:sp>
        <p:nvSpPr>
          <p:cNvPr id="3" name="Rectangle 2"/>
          <p:cNvSpPr/>
          <p:nvPr/>
        </p:nvSpPr>
        <p:spPr>
          <a:xfrm>
            <a:off x="1439912" y="323453"/>
            <a:ext cx="6082715" cy="646331"/>
          </a:xfrm>
          <a:prstGeom prst="rect">
            <a:avLst/>
          </a:prstGeom>
        </p:spPr>
        <p:txBody>
          <a:bodyPr wrap="square">
            <a:spAutoFit/>
          </a:bodyPr>
          <a:lstStyle/>
          <a:p>
            <a:pPr algn="ctr"/>
            <a:r>
              <a:rPr lang="fr-FR" b="1" dirty="0"/>
              <a:t>EVALUATIONS  NATIONALES  CP </a:t>
            </a:r>
            <a:r>
              <a:rPr lang="fr-FR" b="1" dirty="0" smtClean="0"/>
              <a:t>mathématiques– Sept 2019- </a:t>
            </a:r>
          </a:p>
          <a:p>
            <a:pPr algn="ctr"/>
            <a:r>
              <a:rPr lang="fr-FR" b="1" dirty="0" smtClean="0"/>
              <a:t>les items les plus réussis dans la circonscription</a:t>
            </a:r>
            <a:endParaRPr lang="fr-FR" dirty="0"/>
          </a:p>
        </p:txBody>
      </p:sp>
      <p:pic>
        <p:nvPicPr>
          <p:cNvPr id="4" name="Image 3"/>
          <p:cNvPicPr>
            <a:picLocks noChangeAspect="1"/>
          </p:cNvPicPr>
          <p:nvPr/>
        </p:nvPicPr>
        <p:blipFill>
          <a:blip r:embed="rId4"/>
          <a:stretch>
            <a:fillRect/>
          </a:stretch>
        </p:blipFill>
        <p:spPr>
          <a:xfrm>
            <a:off x="936849" y="3995861"/>
            <a:ext cx="7971760" cy="1601438"/>
          </a:xfrm>
          <a:prstGeom prst="rect">
            <a:avLst/>
          </a:prstGeom>
        </p:spPr>
      </p:pic>
      <p:pic>
        <p:nvPicPr>
          <p:cNvPr id="5" name="Image 4"/>
          <p:cNvPicPr>
            <a:picLocks noChangeAspect="1"/>
          </p:cNvPicPr>
          <p:nvPr/>
        </p:nvPicPr>
        <p:blipFill>
          <a:blip r:embed="rId5"/>
          <a:stretch>
            <a:fillRect/>
          </a:stretch>
        </p:blipFill>
        <p:spPr>
          <a:xfrm>
            <a:off x="2952080" y="5665737"/>
            <a:ext cx="6190524" cy="197438"/>
          </a:xfrm>
          <a:prstGeom prst="rect">
            <a:avLst/>
          </a:prstGeom>
        </p:spPr>
      </p:pic>
    </p:spTree>
    <p:extLst>
      <p:ext uri="{BB962C8B-B14F-4D97-AF65-F5344CB8AC3E}">
        <p14:creationId xmlns:p14="http://schemas.microsoft.com/office/powerpoint/2010/main" val="1683822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Image associée"/>
          <p:cNvPicPr/>
          <p:nvPr/>
        </p:nvPicPr>
        <p:blipFill>
          <a:blip r:embed="rId2">
            <a:extLst>
              <a:ext uri="{28A0092B-C50C-407E-A947-70E740481C1C}">
                <a14:useLocalDpi xmlns:a14="http://schemas.microsoft.com/office/drawing/2010/main" val="0"/>
              </a:ext>
            </a:extLst>
          </a:blip>
          <a:srcRect/>
          <a:stretch>
            <a:fillRect/>
          </a:stretch>
        </p:blipFill>
        <p:spPr bwMode="auto">
          <a:xfrm>
            <a:off x="503808" y="251445"/>
            <a:ext cx="9217024" cy="6768752"/>
          </a:xfrm>
          <a:prstGeom prst="rect">
            <a:avLst/>
          </a:prstGeom>
          <a:noFill/>
          <a:ln>
            <a:noFill/>
          </a:ln>
        </p:spPr>
      </p:pic>
    </p:spTree>
    <p:extLst>
      <p:ext uri="{BB962C8B-B14F-4D97-AF65-F5344CB8AC3E}">
        <p14:creationId xmlns:p14="http://schemas.microsoft.com/office/powerpoint/2010/main" val="2538840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28436" y="323453"/>
            <a:ext cx="7632848" cy="1446550"/>
          </a:xfrm>
          <a:prstGeom prst="rect">
            <a:avLst/>
          </a:prstGeom>
          <a:noFill/>
        </p:spPr>
        <p:txBody>
          <a:bodyPr wrap="square" rtlCol="0">
            <a:spAutoFit/>
          </a:bodyPr>
          <a:lstStyle/>
          <a:p>
            <a:pPr algn="ctr"/>
            <a:r>
              <a:rPr lang="fr-FR" sz="4400" dirty="0" smtClean="0"/>
              <a:t>TRAVAILLER  EN  PARTENARIAT </a:t>
            </a:r>
          </a:p>
          <a:p>
            <a:pPr algn="ctr"/>
            <a:r>
              <a:rPr lang="fr-FR" sz="4400" dirty="0" smtClean="0"/>
              <a:t> PE/ATSEM</a:t>
            </a:r>
            <a:endParaRPr lang="fr-FR" sz="4400" dirty="0"/>
          </a:p>
        </p:txBody>
      </p:sp>
      <p:sp>
        <p:nvSpPr>
          <p:cNvPr id="3" name="ZoneTexte 2"/>
          <p:cNvSpPr txBox="1"/>
          <p:nvPr/>
        </p:nvSpPr>
        <p:spPr>
          <a:xfrm>
            <a:off x="503808" y="1979637"/>
            <a:ext cx="9145016" cy="5447645"/>
          </a:xfrm>
          <a:prstGeom prst="rect">
            <a:avLst/>
          </a:prstGeom>
          <a:noFill/>
        </p:spPr>
        <p:txBody>
          <a:bodyPr wrap="square" rtlCol="0">
            <a:spAutoFit/>
          </a:bodyPr>
          <a:lstStyle/>
          <a:p>
            <a:pPr algn="just"/>
            <a:r>
              <a:rPr lang="fr-FR" sz="3600" b="1" dirty="0" smtClean="0"/>
              <a:t>Expliquer à l’ATSEM les enjeux de l’apprentissage pour l’activité menée lui permet de donner du sens à ce qu’elle fait. </a:t>
            </a:r>
          </a:p>
          <a:p>
            <a:pPr algn="just"/>
            <a:endParaRPr lang="fr-FR" sz="1200" dirty="0" smtClean="0"/>
          </a:p>
          <a:p>
            <a:pPr algn="just"/>
            <a:r>
              <a:rPr lang="fr-FR" sz="3600" dirty="0" smtClean="0"/>
              <a:t>Utiliser un lexique et des gestes communs:</a:t>
            </a:r>
          </a:p>
          <a:p>
            <a:pPr algn="just"/>
            <a:r>
              <a:rPr lang="fr-FR" sz="3600" dirty="0"/>
              <a:t>	</a:t>
            </a:r>
            <a:r>
              <a:rPr lang="fr-FR" sz="2400" dirty="0" smtClean="0"/>
              <a:t>- </a:t>
            </a:r>
            <a:r>
              <a:rPr lang="fr-FR" sz="2800" dirty="0" smtClean="0"/>
              <a:t>Distinguer « chiffre » et « nombre »</a:t>
            </a:r>
          </a:p>
          <a:p>
            <a:pPr algn="just"/>
            <a:r>
              <a:rPr lang="fr-FR" sz="2800" dirty="0"/>
              <a:t>	</a:t>
            </a:r>
            <a:r>
              <a:rPr lang="fr-FR" sz="2800" dirty="0" smtClean="0"/>
              <a:t>- Gestuelle pour le dénombrement « … et encore un »</a:t>
            </a:r>
          </a:p>
          <a:p>
            <a:pPr algn="just"/>
            <a:r>
              <a:rPr lang="fr-FR" sz="2800" dirty="0"/>
              <a:t>	</a:t>
            </a:r>
            <a:r>
              <a:rPr lang="fr-FR" sz="2800" dirty="0" smtClean="0"/>
              <a:t>-Distinguer les deux aspects du nombre (cardinal/ordinal)</a:t>
            </a:r>
          </a:p>
          <a:p>
            <a:pPr algn="just"/>
            <a:endParaRPr lang="fr-FR" sz="3600" dirty="0" smtClean="0"/>
          </a:p>
          <a:p>
            <a:pPr marL="285750" indent="-285750">
              <a:buFontTx/>
              <a:buChar char="-"/>
            </a:pPr>
            <a:endParaRPr lang="fr-FR" sz="3600" dirty="0"/>
          </a:p>
        </p:txBody>
      </p:sp>
      <p:sp>
        <p:nvSpPr>
          <p:cNvPr id="4" name="Espace réservé du pied de page 2"/>
          <p:cNvSpPr>
            <a:spLocks noGrp="1"/>
          </p:cNvSpPr>
          <p:nvPr>
            <p:ph type="ftr" sz="quarter" idx="11"/>
          </p:nvPr>
        </p:nvSpPr>
        <p:spPr>
          <a:xfrm>
            <a:off x="3447360" y="7272000"/>
            <a:ext cx="3195000" cy="521280"/>
          </a:xfrm>
        </p:spPr>
        <p:txBody>
          <a:bodyPr/>
          <a:lstStyle/>
          <a:p>
            <a:pPr lvl="0"/>
            <a:r>
              <a:rPr lang="fr-FR" dirty="0" smtClean="0"/>
              <a:t>Mission  départementale Maternelle 76</a:t>
            </a:r>
            <a:endParaRPr lang="fr-FR" dirty="0"/>
          </a:p>
        </p:txBody>
      </p:sp>
    </p:spTree>
    <p:extLst>
      <p:ext uri="{BB962C8B-B14F-4D97-AF65-F5344CB8AC3E}">
        <p14:creationId xmlns:p14="http://schemas.microsoft.com/office/powerpoint/2010/main" val="3621944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Retour sur expérience </a:t>
            </a:r>
            <a:endParaRPr lang="fr-FR" dirty="0"/>
          </a:p>
        </p:txBody>
      </p:sp>
      <p:sp>
        <p:nvSpPr>
          <p:cNvPr id="3" name="Espace réservé du contenu 2"/>
          <p:cNvSpPr>
            <a:spLocks noGrp="1"/>
          </p:cNvSpPr>
          <p:nvPr>
            <p:ph idx="1"/>
          </p:nvPr>
        </p:nvSpPr>
        <p:spPr/>
        <p:txBody>
          <a:bodyPr/>
          <a:lstStyle/>
          <a:p>
            <a:r>
              <a:rPr lang="fr-FR" dirty="0" smtClean="0"/>
              <a:t>Programmation de cycle</a:t>
            </a:r>
          </a:p>
          <a:p>
            <a:r>
              <a:rPr lang="fr-FR" dirty="0" smtClean="0"/>
              <a:t>Changement de pratique, </a:t>
            </a:r>
          </a:p>
          <a:p>
            <a:r>
              <a:rPr lang="fr-FR" dirty="0" smtClean="0"/>
              <a:t> des coins jeux…</a:t>
            </a:r>
          </a:p>
          <a:p>
            <a:r>
              <a:rPr lang="fr-FR" dirty="0" smtClean="0"/>
              <a:t>Difficultés rencontrées, remédiations </a:t>
            </a:r>
            <a:endParaRPr lang="fr-FR" dirty="0"/>
          </a:p>
        </p:txBody>
      </p:sp>
    </p:spTree>
    <p:extLst>
      <p:ext uri="{BB962C8B-B14F-4D97-AF65-F5344CB8AC3E}">
        <p14:creationId xmlns:p14="http://schemas.microsoft.com/office/powerpoint/2010/main" val="1805276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395461"/>
            <a:ext cx="9505056" cy="6624736"/>
          </a:xfrm>
          <a:prstGeom prst="rect">
            <a:avLst/>
          </a:prstGeom>
        </p:spPr>
      </p:pic>
    </p:spTree>
    <p:extLst>
      <p:ext uri="{BB962C8B-B14F-4D97-AF65-F5344CB8AC3E}">
        <p14:creationId xmlns:p14="http://schemas.microsoft.com/office/powerpoint/2010/main" val="33507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47824" y="511541"/>
            <a:ext cx="9073008" cy="707886"/>
          </a:xfrm>
          <a:prstGeom prst="rect">
            <a:avLst/>
          </a:prstGeom>
          <a:noFill/>
        </p:spPr>
        <p:txBody>
          <a:bodyPr wrap="square" rtlCol="0">
            <a:spAutoFit/>
          </a:bodyPr>
          <a:lstStyle/>
          <a:p>
            <a:pPr algn="ctr"/>
            <a:r>
              <a:rPr lang="fr-FR" sz="4000" b="1" dirty="0" smtClean="0"/>
              <a:t>PROPOSITIONS POUR  LE 2</a:t>
            </a:r>
            <a:r>
              <a:rPr lang="fr-FR" sz="4000" b="1" baseline="30000" dirty="0" smtClean="0"/>
              <a:t>ème</a:t>
            </a:r>
            <a:r>
              <a:rPr lang="fr-FR" sz="4000" b="1" dirty="0" smtClean="0"/>
              <a:t> PRÉSENTIEL</a:t>
            </a:r>
            <a:endParaRPr lang="fr-FR" sz="4000" b="1" dirty="0"/>
          </a:p>
        </p:txBody>
      </p:sp>
      <p:sp>
        <p:nvSpPr>
          <p:cNvPr id="3" name="ZoneTexte 2"/>
          <p:cNvSpPr txBox="1"/>
          <p:nvPr/>
        </p:nvSpPr>
        <p:spPr>
          <a:xfrm>
            <a:off x="1223888" y="2195661"/>
            <a:ext cx="7488832" cy="4401205"/>
          </a:xfrm>
          <a:prstGeom prst="rect">
            <a:avLst/>
          </a:prstGeom>
          <a:noFill/>
        </p:spPr>
        <p:txBody>
          <a:bodyPr wrap="square" rtlCol="0">
            <a:spAutoFit/>
          </a:bodyPr>
          <a:lstStyle/>
          <a:p>
            <a:pPr marL="285750" indent="-285750">
              <a:buFontTx/>
              <a:buChar char="-"/>
            </a:pPr>
            <a:r>
              <a:rPr lang="fr-FR" sz="2800" dirty="0" smtClean="0"/>
              <a:t>Retour d’expérience</a:t>
            </a:r>
          </a:p>
          <a:p>
            <a:pPr marL="285750" indent="-285750">
              <a:buFontTx/>
              <a:buChar char="-"/>
            </a:pPr>
            <a:r>
              <a:rPr lang="fr-FR" sz="2800" dirty="0" smtClean="0"/>
              <a:t>Gestes professionnels (verbaux et non verbaux)</a:t>
            </a:r>
          </a:p>
          <a:p>
            <a:pPr marL="285750" indent="-285750">
              <a:buFontTx/>
              <a:buChar char="-"/>
            </a:pPr>
            <a:r>
              <a:rPr lang="fr-FR" sz="2800" dirty="0" smtClean="0"/>
              <a:t>Variables didactiques</a:t>
            </a:r>
          </a:p>
          <a:p>
            <a:pPr marL="285750" indent="-285750">
              <a:buFontTx/>
              <a:buChar char="-"/>
            </a:pPr>
            <a:r>
              <a:rPr lang="fr-FR" sz="2800" dirty="0" smtClean="0"/>
              <a:t>Difficultés rencontrées et leviers</a:t>
            </a:r>
          </a:p>
          <a:p>
            <a:pPr marL="285750" indent="-285750">
              <a:buFontTx/>
              <a:buChar char="-"/>
            </a:pPr>
            <a:r>
              <a:rPr lang="fr-FR" sz="2800" dirty="0" smtClean="0"/>
              <a:t>Modification de l’aménagement des coins-jeux, d’organisation de classe ou autres changements de pratiques</a:t>
            </a:r>
          </a:p>
          <a:p>
            <a:pPr marL="285750" indent="-285750">
              <a:buFontTx/>
              <a:buChar char="-"/>
            </a:pPr>
            <a:endParaRPr lang="fr-FR" sz="2800" dirty="0"/>
          </a:p>
          <a:p>
            <a:r>
              <a:rPr lang="fr-FR" sz="2800" smtClean="0"/>
              <a:t>Propositions : apporter </a:t>
            </a:r>
            <a:r>
              <a:rPr lang="fr-FR" sz="2800" dirty="0" smtClean="0"/>
              <a:t>des photos, de courtes vidéos ou du matériel.</a:t>
            </a:r>
            <a:endParaRPr lang="fr-FR" sz="2800" dirty="0"/>
          </a:p>
        </p:txBody>
      </p:sp>
      <p:sp>
        <p:nvSpPr>
          <p:cNvPr id="4" name="Espace réservé du pied de page 2"/>
          <p:cNvSpPr>
            <a:spLocks noGrp="1"/>
          </p:cNvSpPr>
          <p:nvPr>
            <p:ph type="ftr" sz="quarter" idx="11"/>
          </p:nvPr>
        </p:nvSpPr>
        <p:spPr>
          <a:xfrm>
            <a:off x="3447360" y="7272000"/>
            <a:ext cx="3195000" cy="521280"/>
          </a:xfrm>
        </p:spPr>
        <p:txBody>
          <a:bodyPr/>
          <a:lstStyle/>
          <a:p>
            <a:pPr lvl="0"/>
            <a:r>
              <a:rPr lang="fr-FR" dirty="0" smtClean="0"/>
              <a:t>Mission  départementale Maternelle 76</a:t>
            </a:r>
            <a:endParaRPr lang="fr-FR" dirty="0"/>
          </a:p>
        </p:txBody>
      </p:sp>
    </p:spTree>
    <p:extLst>
      <p:ext uri="{BB962C8B-B14F-4D97-AF65-F5344CB8AC3E}">
        <p14:creationId xmlns:p14="http://schemas.microsoft.com/office/powerpoint/2010/main" val="1230032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9827" y="395461"/>
            <a:ext cx="5855834" cy="646331"/>
          </a:xfrm>
          <a:prstGeom prst="rect">
            <a:avLst/>
          </a:prstGeom>
        </p:spPr>
        <p:txBody>
          <a:bodyPr wrap="none">
            <a:spAutoFit/>
          </a:bodyPr>
          <a:lstStyle/>
          <a:p>
            <a:pPr algn="ctr"/>
            <a:r>
              <a:rPr lang="fr-FR" b="1" dirty="0"/>
              <a:t>EVALUATIONS  NATIONALES  CP </a:t>
            </a:r>
            <a:r>
              <a:rPr lang="fr-FR" b="1" dirty="0" smtClean="0"/>
              <a:t>mathématiques– Sept 2019</a:t>
            </a:r>
          </a:p>
          <a:p>
            <a:pPr algn="ctr"/>
            <a:r>
              <a:rPr lang="fr-FR" b="1" dirty="0" smtClean="0"/>
              <a:t>Les items les plus échoués  dans la circonscription</a:t>
            </a:r>
            <a:endParaRPr lang="fr-FR" dirty="0"/>
          </a:p>
        </p:txBody>
      </p:sp>
      <p:pic>
        <p:nvPicPr>
          <p:cNvPr id="3" name="Image 2"/>
          <p:cNvPicPr>
            <a:picLocks noChangeAspect="1"/>
          </p:cNvPicPr>
          <p:nvPr/>
        </p:nvPicPr>
        <p:blipFill>
          <a:blip r:embed="rId3"/>
          <a:stretch>
            <a:fillRect/>
          </a:stretch>
        </p:blipFill>
        <p:spPr>
          <a:xfrm>
            <a:off x="935857" y="971525"/>
            <a:ext cx="8180226" cy="1506375"/>
          </a:xfrm>
          <a:prstGeom prst="rect">
            <a:avLst/>
          </a:prstGeom>
        </p:spPr>
      </p:pic>
      <p:pic>
        <p:nvPicPr>
          <p:cNvPr id="4" name="Image 3"/>
          <p:cNvPicPr>
            <a:picLocks noChangeAspect="1"/>
          </p:cNvPicPr>
          <p:nvPr/>
        </p:nvPicPr>
        <p:blipFill>
          <a:blip r:embed="rId4"/>
          <a:stretch>
            <a:fillRect/>
          </a:stretch>
        </p:blipFill>
        <p:spPr>
          <a:xfrm>
            <a:off x="935857" y="2477900"/>
            <a:ext cx="8104936" cy="2073406"/>
          </a:xfrm>
          <a:prstGeom prst="rect">
            <a:avLst/>
          </a:prstGeom>
        </p:spPr>
      </p:pic>
      <p:pic>
        <p:nvPicPr>
          <p:cNvPr id="5" name="Image 4"/>
          <p:cNvPicPr>
            <a:picLocks noChangeAspect="1"/>
          </p:cNvPicPr>
          <p:nvPr/>
        </p:nvPicPr>
        <p:blipFill>
          <a:blip r:embed="rId5"/>
          <a:stretch>
            <a:fillRect/>
          </a:stretch>
        </p:blipFill>
        <p:spPr>
          <a:xfrm>
            <a:off x="935857" y="4584706"/>
            <a:ext cx="8104936" cy="1535625"/>
          </a:xfrm>
          <a:prstGeom prst="rect">
            <a:avLst/>
          </a:prstGeom>
        </p:spPr>
      </p:pic>
      <p:pic>
        <p:nvPicPr>
          <p:cNvPr id="6" name="Image 5"/>
          <p:cNvPicPr>
            <a:picLocks noChangeAspect="1"/>
          </p:cNvPicPr>
          <p:nvPr/>
        </p:nvPicPr>
        <p:blipFill>
          <a:blip r:embed="rId6"/>
          <a:stretch>
            <a:fillRect/>
          </a:stretch>
        </p:blipFill>
        <p:spPr>
          <a:xfrm>
            <a:off x="3024691" y="6120331"/>
            <a:ext cx="6132123" cy="204750"/>
          </a:xfrm>
          <a:prstGeom prst="rect">
            <a:avLst/>
          </a:prstGeom>
        </p:spPr>
      </p:pic>
    </p:spTree>
    <p:extLst>
      <p:ext uri="{BB962C8B-B14F-4D97-AF65-F5344CB8AC3E}">
        <p14:creationId xmlns:p14="http://schemas.microsoft.com/office/powerpoint/2010/main" val="3924620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3463"/>
            <a:ext cx="10080625" cy="6356211"/>
          </a:xfrm>
          <a:prstGeom prst="rect">
            <a:avLst/>
          </a:prstGeom>
        </p:spPr>
      </p:pic>
      <p:sp>
        <p:nvSpPr>
          <p:cNvPr id="3" name="ZoneTexte 2"/>
          <p:cNvSpPr txBox="1"/>
          <p:nvPr/>
        </p:nvSpPr>
        <p:spPr>
          <a:xfrm>
            <a:off x="287784" y="683493"/>
            <a:ext cx="8280920" cy="432048"/>
          </a:xfrm>
          <a:prstGeom prst="rect">
            <a:avLst/>
          </a:prstGeom>
          <a:noFill/>
        </p:spPr>
        <p:txBody>
          <a:bodyPr wrap="square" rtlCol="0">
            <a:spAutoFit/>
          </a:bodyPr>
          <a:lstStyle/>
          <a:p>
            <a:endParaRPr lang="fr-FR" dirty="0"/>
          </a:p>
        </p:txBody>
      </p:sp>
      <p:sp>
        <p:nvSpPr>
          <p:cNvPr id="4" name="ZoneTexte 3"/>
          <p:cNvSpPr txBox="1"/>
          <p:nvPr/>
        </p:nvSpPr>
        <p:spPr>
          <a:xfrm>
            <a:off x="287784" y="256453"/>
            <a:ext cx="8568704" cy="707886"/>
          </a:xfrm>
          <a:prstGeom prst="rect">
            <a:avLst/>
          </a:prstGeom>
          <a:noFill/>
        </p:spPr>
        <p:txBody>
          <a:bodyPr wrap="square" rtlCol="0">
            <a:spAutoFit/>
          </a:bodyPr>
          <a:lstStyle/>
          <a:p>
            <a:pPr algn="ctr"/>
            <a:r>
              <a:rPr lang="fr-FR" sz="2000" b="1" dirty="0">
                <a:latin typeface="Arial" panose="020B0604020202020204" pitchFamily="34" charset="0"/>
                <a:cs typeface="Arial" panose="020B0604020202020204" pitchFamily="34" charset="0"/>
              </a:rPr>
              <a:t>Champs d'enseignement mathématiques jugés "faciles" ou "difficiles" par les enseignants</a:t>
            </a:r>
          </a:p>
        </p:txBody>
      </p:sp>
    </p:spTree>
    <p:extLst>
      <p:ext uri="{BB962C8B-B14F-4D97-AF65-F5344CB8AC3E}">
        <p14:creationId xmlns:p14="http://schemas.microsoft.com/office/powerpoint/2010/main" val="3006003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4" name="Espace réservé du pied de page 2"/>
          <p:cNvSpPr>
            <a:spLocks noGrp="1"/>
          </p:cNvSpPr>
          <p:nvPr>
            <p:ph type="ftr" sz="quarter" idx="11"/>
          </p:nvPr>
        </p:nvSpPr>
        <p:spPr/>
        <p:txBody>
          <a:bodyPr/>
          <a:lstStyle/>
          <a:p>
            <a:pPr lvl="0"/>
            <a:r>
              <a:rPr lang="fr-FR" dirty="0" smtClean="0"/>
              <a:t>Mission  départementale Maternelle 76</a:t>
            </a:r>
            <a:endParaRPr lang="fr-FR" dirty="0"/>
          </a:p>
        </p:txBody>
      </p:sp>
      <p:sp>
        <p:nvSpPr>
          <p:cNvPr id="2" name="Titre 1"/>
          <p:cNvSpPr txBox="1">
            <a:spLocks noGrp="1"/>
          </p:cNvSpPr>
          <p:nvPr>
            <p:ph type="title" idx="4294967295"/>
          </p:nvPr>
        </p:nvSpPr>
        <p:spPr>
          <a:xfrm>
            <a:off x="431800" y="323453"/>
            <a:ext cx="9071640" cy="1262160"/>
          </a:xfrm>
          <a:noFill/>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buNone/>
            </a:pPr>
            <a:r>
              <a:rPr lang="fr-FR" sz="2600" b="1" dirty="0">
                <a:latin typeface="Arial" pitchFamily="34"/>
                <a:ea typeface="Segoe UI" pitchFamily="2"/>
                <a:cs typeface="Tahoma" pitchFamily="2"/>
              </a:rPr>
              <a:t>BO du 26 mars </a:t>
            </a:r>
            <a:r>
              <a:rPr lang="fr-FR" sz="2600" b="1" dirty="0" smtClean="0">
                <a:latin typeface="Arial" pitchFamily="34"/>
                <a:ea typeface="Segoe UI" pitchFamily="2"/>
                <a:cs typeface="Tahoma" pitchFamily="2"/>
              </a:rPr>
              <a:t>2015</a:t>
            </a:r>
            <a:br>
              <a:rPr lang="fr-FR" sz="2600" b="1" dirty="0" smtClean="0">
                <a:latin typeface="Arial" pitchFamily="34"/>
                <a:ea typeface="Segoe UI" pitchFamily="2"/>
                <a:cs typeface="Tahoma" pitchFamily="2"/>
              </a:rPr>
            </a:br>
            <a:r>
              <a:rPr lang="fr-FR" sz="2600" b="1" dirty="0" smtClean="0">
                <a:latin typeface="Arial" pitchFamily="34"/>
                <a:ea typeface="Segoe UI" pitchFamily="2"/>
                <a:cs typeface="Tahoma" pitchFamily="2"/>
              </a:rPr>
              <a:t>4</a:t>
            </a:r>
            <a:r>
              <a:rPr lang="fr-FR" sz="2600" b="1" baseline="30000" dirty="0">
                <a:latin typeface="Arial" pitchFamily="34"/>
                <a:ea typeface="Segoe UI" pitchFamily="2"/>
                <a:cs typeface="Tahoma" pitchFamily="2"/>
              </a:rPr>
              <a:t> </a:t>
            </a:r>
            <a:r>
              <a:rPr lang="fr-FR" sz="2600" b="1" baseline="30000" dirty="0" smtClean="0">
                <a:latin typeface="Arial" pitchFamily="34"/>
                <a:ea typeface="Segoe UI" pitchFamily="2"/>
                <a:cs typeface="Tahoma" pitchFamily="2"/>
              </a:rPr>
              <a:t>-</a:t>
            </a:r>
            <a:r>
              <a:rPr lang="fr-FR" sz="2600" b="1" dirty="0" smtClean="0">
                <a:latin typeface="Arial" pitchFamily="34"/>
                <a:ea typeface="Segoe UI" pitchFamily="2"/>
                <a:cs typeface="Tahoma" pitchFamily="2"/>
              </a:rPr>
              <a:t> </a:t>
            </a:r>
            <a:r>
              <a:rPr lang="fr-FR" sz="2400" b="1" dirty="0" smtClean="0">
                <a:ea typeface="Segoe UI" pitchFamily="2"/>
                <a:cs typeface="Tahoma" pitchFamily="2"/>
              </a:rPr>
              <a:t>Construire les premiers outils pour structurer sa pensée</a:t>
            </a:r>
            <a:r>
              <a:rPr lang="fr-FR" sz="2800" b="1" dirty="0" smtClean="0">
                <a:ea typeface="Segoe UI" pitchFamily="2"/>
                <a:cs typeface="Tahoma" pitchFamily="2"/>
              </a:rPr>
              <a:t/>
            </a:r>
            <a:br>
              <a:rPr lang="fr-FR" sz="2800" b="1" dirty="0" smtClean="0">
                <a:ea typeface="Segoe UI" pitchFamily="2"/>
                <a:cs typeface="Tahoma" pitchFamily="2"/>
              </a:rPr>
            </a:br>
            <a:endParaRPr lang="fr-FR" sz="2600" b="1" dirty="0">
              <a:latin typeface="Arial" pitchFamily="34"/>
              <a:ea typeface="Segoe UI" pitchFamily="2"/>
              <a:cs typeface="Tahoma" pitchFamily="2"/>
            </a:endParaRPr>
          </a:p>
        </p:txBody>
      </p:sp>
      <p:sp>
        <p:nvSpPr>
          <p:cNvPr id="3" name="Espace réservé du texte 2"/>
          <p:cNvSpPr txBox="1">
            <a:spLocks noGrp="1"/>
          </p:cNvSpPr>
          <p:nvPr>
            <p:ph type="body" idx="4294967295"/>
          </p:nvPr>
        </p:nvSpPr>
        <p:spPr>
          <a:xfrm>
            <a:off x="503999" y="1769040"/>
            <a:ext cx="9071640" cy="4422960"/>
          </a:xfrm>
          <a:noFill/>
        </p:spPr>
        <p:txBody>
          <a:bodyPr/>
          <a:lstStyle>
            <a:defPPr marL="432000" marR="0" lvl="0" indent="-324000">
              <a:spcBef>
                <a:spcPts val="0"/>
              </a:spcBef>
              <a:spcAft>
                <a:spcPts val="1414"/>
              </a:spcAft>
              <a:buSzPct val="45000"/>
              <a:buFont typeface="StarSymbol"/>
              <a:buNone/>
              <a:defRPr lang="fr-FR" sz="3200" b="0" i="0" u="none" strike="noStrike" kern="1200" cap="none">
                <a:ln>
                  <a:noFill/>
                </a:ln>
                <a:latin typeface="Arial" pitchFamily="34"/>
              </a:defRPr>
            </a:defPPr>
            <a:lvl1pPr marL="432000" marR="0" lvl="0" indent="-324000">
              <a:spcBef>
                <a:spcPts val="0"/>
              </a:spcBef>
              <a:spcAft>
                <a:spcPts val="1414"/>
              </a:spcAft>
              <a:buSzPct val="45000"/>
              <a:buFont typeface="StarSymbol"/>
              <a:buChar char="●"/>
              <a:defRPr lang="fr-FR" sz="3200" b="0" i="0" u="none" strike="noStrike" kern="1200" cap="none">
                <a:ln>
                  <a:noFill/>
                </a:ln>
                <a:latin typeface="Arial" pitchFamily="34"/>
              </a:defRPr>
            </a:lvl1pPr>
            <a:lvl2pPr marL="864000" marR="0" lvl="1" indent="-324000">
              <a:spcBef>
                <a:spcPts val="0"/>
              </a:spcBef>
              <a:spcAft>
                <a:spcPts val="1134"/>
              </a:spcAft>
              <a:buSzPct val="75000"/>
              <a:buFont typeface="StarSymbol"/>
              <a:buChar char="–"/>
              <a:defRPr lang="fr-FR" sz="2800" b="0" i="0" u="none" strike="noStrike" kern="1200" cap="none">
                <a:ln>
                  <a:noFill/>
                </a:ln>
                <a:latin typeface="Arial" pitchFamily="34"/>
              </a:defRPr>
            </a:lvl2pPr>
            <a:lvl3pPr marL="1295999" marR="0" lvl="2" indent="-288000">
              <a:spcBef>
                <a:spcPts val="0"/>
              </a:spcBef>
              <a:spcAft>
                <a:spcPts val="850"/>
              </a:spcAft>
              <a:buSzPct val="45000"/>
              <a:buFont typeface="StarSymbol"/>
              <a:buChar char="●"/>
              <a:defRPr lang="fr-FR" sz="2400" b="0" i="0" u="none" strike="noStrike" kern="1200" cap="none">
                <a:ln>
                  <a:noFill/>
                </a:ln>
                <a:latin typeface="Arial" pitchFamily="34"/>
              </a:defRPr>
            </a:lvl3pPr>
            <a:lvl4pPr marL="1728000" marR="0" lvl="3" indent="-216000">
              <a:spcBef>
                <a:spcPts val="0"/>
              </a:spcBef>
              <a:spcAft>
                <a:spcPts val="567"/>
              </a:spcAft>
              <a:buSzPct val="75000"/>
              <a:buFont typeface="StarSymbol"/>
              <a:buChar char="–"/>
              <a:defRPr lang="fr-FR" sz="2000" b="0" i="0" u="none" strike="noStrike" kern="1200" cap="none">
                <a:ln>
                  <a:noFill/>
                </a:ln>
                <a:latin typeface="Arial" pitchFamily="34"/>
              </a:defRPr>
            </a:lvl4pPr>
            <a:lvl5pPr marL="2160000" marR="0" lvl="4" indent="-216000">
              <a:spcBef>
                <a:spcPts val="0"/>
              </a:spcBef>
              <a:spcAft>
                <a:spcPts val="283"/>
              </a:spcAft>
              <a:buSzPct val="45000"/>
              <a:buFont typeface="StarSymbol"/>
              <a:buChar char="●"/>
              <a:defRPr lang="fr-FR" sz="2000" b="0" i="0" u="none" strike="noStrike" kern="1200" cap="none">
                <a:ln>
                  <a:noFill/>
                </a:ln>
                <a:latin typeface="Arial" pitchFamily="34"/>
              </a:defRPr>
            </a:lvl5pPr>
            <a:lvl6pPr marL="2592000" marR="0" lvl="5" indent="-216000">
              <a:spcBef>
                <a:spcPts val="0"/>
              </a:spcBef>
              <a:spcAft>
                <a:spcPts val="283"/>
              </a:spcAft>
              <a:buSzPct val="45000"/>
              <a:buFont typeface="StarSymbol"/>
              <a:buChar char="●"/>
              <a:defRPr lang="fr-FR" sz="2000" b="0" i="0" u="none" strike="noStrike" kern="1200" cap="none">
                <a:ln>
                  <a:noFill/>
                </a:ln>
                <a:latin typeface="Arial" pitchFamily="34"/>
              </a:defRPr>
            </a:lvl6pPr>
            <a:lvl7pPr marL="3024000" marR="0" lvl="6" indent="-216000">
              <a:spcBef>
                <a:spcPts val="0"/>
              </a:spcBef>
              <a:spcAft>
                <a:spcPts val="283"/>
              </a:spcAft>
              <a:buSzPct val="45000"/>
              <a:buFont typeface="StarSymbol"/>
              <a:buChar char="●"/>
              <a:defRPr lang="fr-FR" sz="2000" b="0" i="0" u="none" strike="noStrike" kern="1200" cap="none">
                <a:ln>
                  <a:noFill/>
                </a:ln>
                <a:latin typeface="Arial" pitchFamily="34"/>
              </a:defRPr>
            </a:lvl7pPr>
            <a:lvl8pPr marL="3456000" marR="0" lvl="7" indent="-216000">
              <a:spcBef>
                <a:spcPts val="0"/>
              </a:spcBef>
              <a:spcAft>
                <a:spcPts val="283"/>
              </a:spcAft>
              <a:buSzPct val="45000"/>
              <a:buFont typeface="StarSymbol"/>
              <a:buChar char="●"/>
              <a:defRPr lang="fr-FR" sz="2000" b="0" i="0" u="none" strike="noStrike" kern="1200" cap="none">
                <a:ln>
                  <a:noFill/>
                </a:ln>
                <a:latin typeface="Arial" pitchFamily="34"/>
              </a:defRPr>
            </a:lvl8pPr>
            <a:lvl9pPr marL="3887999" marR="0" lvl="8" indent="-216000">
              <a:spcBef>
                <a:spcPts val="0"/>
              </a:spcBef>
              <a:spcAft>
                <a:spcPts val="283"/>
              </a:spcAft>
              <a:buSzPct val="45000"/>
              <a:buFont typeface="StarSymbol"/>
              <a:buChar char="●"/>
              <a:defRPr lang="fr-FR" sz="2000" b="0" i="0" u="none" strike="noStrike" kern="1200" cap="none">
                <a:ln>
                  <a:noFill/>
                </a:ln>
                <a:latin typeface="Arial" pitchFamily="34"/>
              </a:defRPr>
            </a:lvl9pPr>
          </a:lstStyle>
          <a:p>
            <a:pPr marL="448919" lvl="0" indent="-179640" algn="ctr">
              <a:lnSpc>
                <a:spcPct val="150000"/>
              </a:lnSpc>
              <a:spcAft>
                <a:spcPts val="1236"/>
              </a:spcAft>
              <a:buNone/>
              <a:tabLst>
                <a:tab pos="448919" algn="l"/>
              </a:tabLst>
            </a:pPr>
            <a:r>
              <a:rPr lang="fr-FR" sz="2600" b="1" dirty="0">
                <a:ea typeface="Segoe UI" pitchFamily="2"/>
                <a:cs typeface="Tahoma" pitchFamily="2"/>
              </a:rPr>
              <a:t>Quatre modalités d'apprentissage</a:t>
            </a:r>
          </a:p>
          <a:p>
            <a:pPr marL="448919" lvl="0" indent="-179640" algn="ctr">
              <a:lnSpc>
                <a:spcPct val="150000"/>
              </a:lnSpc>
              <a:spcAft>
                <a:spcPts val="1236"/>
              </a:spcAft>
              <a:buNone/>
              <a:tabLst>
                <a:tab pos="448919" algn="l"/>
              </a:tabLst>
            </a:pPr>
            <a:endParaRPr lang="fr-FR" sz="2600" b="1" dirty="0">
              <a:ea typeface="Segoe UI" pitchFamily="2"/>
              <a:cs typeface="Tahoma" pitchFamily="2"/>
            </a:endParaRPr>
          </a:p>
          <a:p>
            <a:pPr lvl="0" algn="just">
              <a:lnSpc>
                <a:spcPct val="115000"/>
              </a:lnSpc>
              <a:spcAft>
                <a:spcPts val="1236"/>
              </a:spcAft>
            </a:pPr>
            <a:r>
              <a:rPr lang="fr-FR" sz="2200" dirty="0">
                <a:ea typeface="Segoe UI" pitchFamily="2"/>
                <a:cs typeface="Tahoma" pitchFamily="2"/>
              </a:rPr>
              <a:t>apprendre </a:t>
            </a:r>
            <a:r>
              <a:rPr lang="fr-FR" sz="2200" b="1" dirty="0">
                <a:ea typeface="Segoe UI" pitchFamily="2"/>
                <a:cs typeface="Tahoma" pitchFamily="2"/>
              </a:rPr>
              <a:t>en jouant</a:t>
            </a:r>
          </a:p>
          <a:p>
            <a:pPr lvl="0" algn="just">
              <a:lnSpc>
                <a:spcPct val="115000"/>
              </a:lnSpc>
              <a:spcAft>
                <a:spcPts val="1236"/>
              </a:spcAft>
            </a:pPr>
            <a:r>
              <a:rPr lang="fr-FR" sz="2200" dirty="0">
                <a:ea typeface="Segoe UI" pitchFamily="2"/>
                <a:cs typeface="Tahoma" pitchFamily="2"/>
              </a:rPr>
              <a:t>apprendre </a:t>
            </a:r>
            <a:r>
              <a:rPr lang="fr-FR" sz="2200" b="1" dirty="0">
                <a:ea typeface="Segoe UI" pitchFamily="2"/>
                <a:cs typeface="Tahoma" pitchFamily="2"/>
              </a:rPr>
              <a:t>en réfléchissant</a:t>
            </a:r>
            <a:r>
              <a:rPr lang="fr-FR" sz="2200" dirty="0">
                <a:ea typeface="Segoe UI" pitchFamily="2"/>
                <a:cs typeface="Tahoma" pitchFamily="2"/>
              </a:rPr>
              <a:t> et </a:t>
            </a:r>
            <a:r>
              <a:rPr lang="fr-FR" sz="2200" b="1" dirty="0">
                <a:ea typeface="Segoe UI" pitchFamily="2"/>
                <a:cs typeface="Tahoma" pitchFamily="2"/>
              </a:rPr>
              <a:t>en résolvant des problèmes</a:t>
            </a:r>
          </a:p>
          <a:p>
            <a:pPr lvl="0" algn="just">
              <a:lnSpc>
                <a:spcPct val="115000"/>
              </a:lnSpc>
              <a:spcAft>
                <a:spcPts val="1236"/>
              </a:spcAft>
            </a:pPr>
            <a:r>
              <a:rPr lang="fr-FR" sz="2200" dirty="0">
                <a:ea typeface="Segoe UI" pitchFamily="2"/>
                <a:cs typeface="Tahoma" pitchFamily="2"/>
              </a:rPr>
              <a:t>apprendre </a:t>
            </a:r>
            <a:r>
              <a:rPr lang="fr-FR" sz="2200" b="1" dirty="0">
                <a:ea typeface="Segoe UI" pitchFamily="2"/>
                <a:cs typeface="Tahoma" pitchFamily="2"/>
              </a:rPr>
              <a:t>en s'exerçant</a:t>
            </a:r>
          </a:p>
          <a:p>
            <a:pPr lvl="0"/>
            <a:r>
              <a:rPr lang="fr-FR" sz="2200" dirty="0">
                <a:ea typeface="Segoe UI" pitchFamily="2"/>
                <a:cs typeface="Tahoma" pitchFamily="2"/>
              </a:rPr>
              <a:t>apprendre </a:t>
            </a:r>
            <a:r>
              <a:rPr lang="fr-FR" sz="2200" b="1" dirty="0">
                <a:ea typeface="Segoe UI" pitchFamily="2"/>
                <a:cs typeface="Tahoma" pitchFamily="2"/>
              </a:rPr>
              <a:t>en se remémorant</a:t>
            </a:r>
            <a:r>
              <a:rPr lang="fr-FR" sz="2200" dirty="0">
                <a:ea typeface="Segoe UI" pitchFamily="2"/>
                <a:cs typeface="Tahoma" pitchFamily="2"/>
              </a:rPr>
              <a:t> et </a:t>
            </a:r>
            <a:r>
              <a:rPr lang="fr-FR" sz="2200" b="1" dirty="0">
                <a:ea typeface="Segoe UI" pitchFamily="2"/>
                <a:cs typeface="Tahoma" pitchFamily="2"/>
              </a:rPr>
              <a:t>en mémorisant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4" name="Espace réservé du pied de page 2"/>
          <p:cNvSpPr>
            <a:spLocks noGrp="1"/>
          </p:cNvSpPr>
          <p:nvPr>
            <p:ph type="ftr" sz="quarter" idx="11"/>
          </p:nvPr>
        </p:nvSpPr>
        <p:spPr/>
        <p:txBody>
          <a:bodyPr/>
          <a:lstStyle/>
          <a:p>
            <a:pPr lvl="0"/>
            <a:r>
              <a:rPr lang="fr-FR" dirty="0" smtClean="0"/>
              <a:t>Mission départementale Maternelle 76</a:t>
            </a:r>
            <a:endParaRPr lang="fr-FR" dirty="0"/>
          </a:p>
        </p:txBody>
      </p:sp>
      <p:sp>
        <p:nvSpPr>
          <p:cNvPr id="2" name="Titre 1"/>
          <p:cNvSpPr txBox="1">
            <a:spLocks noGrp="1"/>
          </p:cNvSpPr>
          <p:nvPr>
            <p:ph type="title" idx="4294967295"/>
          </p:nvPr>
        </p:nvSpPr>
        <p:spPr>
          <a:xfrm>
            <a:off x="503999" y="897839"/>
            <a:ext cx="9071640" cy="1262160"/>
          </a:xfrm>
          <a:noFill/>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ea typeface="Segoe UI" pitchFamily="2"/>
                <a:cs typeface="Tahoma" pitchFamily="2"/>
              </a:rPr>
              <a:t>Le nombre dans le </a:t>
            </a:r>
            <a:r>
              <a:rPr lang="fr-FR" dirty="0" smtClean="0">
                <a:ea typeface="Segoe UI" pitchFamily="2"/>
                <a:cs typeface="Tahoma" pitchFamily="2"/>
              </a:rPr>
              <a:t>programme </a:t>
            </a:r>
            <a:r>
              <a:rPr lang="fr-FR" dirty="0">
                <a:ea typeface="Segoe UI" pitchFamily="2"/>
                <a:cs typeface="Tahoma" pitchFamily="2"/>
              </a:rPr>
              <a:t>de </a:t>
            </a:r>
            <a:r>
              <a:rPr lang="fr-FR" dirty="0" smtClean="0">
                <a:ea typeface="Segoe UI" pitchFamily="2"/>
                <a:cs typeface="Tahoma" pitchFamily="2"/>
              </a:rPr>
              <a:t>l’école maternelle</a:t>
            </a:r>
            <a:endParaRPr lang="fr-FR" dirty="0">
              <a:ea typeface="Segoe UI" pitchFamily="2"/>
              <a:cs typeface="Tahoma" pitchFamily="2"/>
            </a:endParaRPr>
          </a:p>
        </p:txBody>
      </p:sp>
      <p:sp>
        <p:nvSpPr>
          <p:cNvPr id="3" name="Espace réservé du texte 2"/>
          <p:cNvSpPr txBox="1">
            <a:spLocks noGrp="1"/>
          </p:cNvSpPr>
          <p:nvPr>
            <p:ph type="body" idx="4294967295"/>
          </p:nvPr>
        </p:nvSpPr>
        <p:spPr>
          <a:xfrm>
            <a:off x="1223888" y="2483693"/>
            <a:ext cx="7776864" cy="1368152"/>
          </a:xfrm>
          <a:noFill/>
        </p:spPr>
        <p:txBody>
          <a:bodyPr/>
          <a:lstStyle>
            <a:defPPr marL="432000" marR="0" lvl="0" indent="-324000">
              <a:spcBef>
                <a:spcPts val="0"/>
              </a:spcBef>
              <a:spcAft>
                <a:spcPts val="1414"/>
              </a:spcAft>
              <a:buSzPct val="45000"/>
              <a:buFont typeface="StarSymbol"/>
              <a:buNone/>
              <a:defRPr lang="fr-FR" sz="3200" b="0" i="0" u="none" strike="noStrike" kern="1200" cap="none">
                <a:ln>
                  <a:noFill/>
                </a:ln>
                <a:latin typeface="Arial" pitchFamily="34"/>
              </a:defRPr>
            </a:defPPr>
            <a:lvl1pPr marL="432000" marR="0" lvl="0" indent="-324000">
              <a:spcBef>
                <a:spcPts val="0"/>
              </a:spcBef>
              <a:spcAft>
                <a:spcPts val="1414"/>
              </a:spcAft>
              <a:buSzPct val="45000"/>
              <a:buFont typeface="StarSymbol"/>
              <a:buChar char="●"/>
              <a:defRPr lang="fr-FR" sz="3200" b="0" i="0" u="none" strike="noStrike" kern="1200" cap="none">
                <a:ln>
                  <a:noFill/>
                </a:ln>
                <a:latin typeface="Arial" pitchFamily="34"/>
              </a:defRPr>
            </a:lvl1pPr>
            <a:lvl2pPr marL="864000" marR="0" lvl="1" indent="-324000">
              <a:spcBef>
                <a:spcPts val="0"/>
              </a:spcBef>
              <a:spcAft>
                <a:spcPts val="1134"/>
              </a:spcAft>
              <a:buSzPct val="75000"/>
              <a:buFont typeface="StarSymbol"/>
              <a:buChar char="–"/>
              <a:defRPr lang="fr-FR" sz="2800" b="0" i="0" u="none" strike="noStrike" kern="1200" cap="none">
                <a:ln>
                  <a:noFill/>
                </a:ln>
                <a:latin typeface="Arial" pitchFamily="34"/>
              </a:defRPr>
            </a:lvl2pPr>
            <a:lvl3pPr marL="1295999" marR="0" lvl="2" indent="-288000">
              <a:spcBef>
                <a:spcPts val="0"/>
              </a:spcBef>
              <a:spcAft>
                <a:spcPts val="850"/>
              </a:spcAft>
              <a:buSzPct val="45000"/>
              <a:buFont typeface="StarSymbol"/>
              <a:buChar char="●"/>
              <a:defRPr lang="fr-FR" sz="2400" b="0" i="0" u="none" strike="noStrike" kern="1200" cap="none">
                <a:ln>
                  <a:noFill/>
                </a:ln>
                <a:latin typeface="Arial" pitchFamily="34"/>
              </a:defRPr>
            </a:lvl3pPr>
            <a:lvl4pPr marL="1728000" marR="0" lvl="3" indent="-216000">
              <a:spcBef>
                <a:spcPts val="0"/>
              </a:spcBef>
              <a:spcAft>
                <a:spcPts val="567"/>
              </a:spcAft>
              <a:buSzPct val="75000"/>
              <a:buFont typeface="StarSymbol"/>
              <a:buChar char="–"/>
              <a:defRPr lang="fr-FR" sz="2000" b="0" i="0" u="none" strike="noStrike" kern="1200" cap="none">
                <a:ln>
                  <a:noFill/>
                </a:ln>
                <a:latin typeface="Arial" pitchFamily="34"/>
              </a:defRPr>
            </a:lvl4pPr>
            <a:lvl5pPr marL="2160000" marR="0" lvl="4" indent="-216000">
              <a:spcBef>
                <a:spcPts val="0"/>
              </a:spcBef>
              <a:spcAft>
                <a:spcPts val="283"/>
              </a:spcAft>
              <a:buSzPct val="45000"/>
              <a:buFont typeface="StarSymbol"/>
              <a:buChar char="●"/>
              <a:defRPr lang="fr-FR" sz="2000" b="0" i="0" u="none" strike="noStrike" kern="1200" cap="none">
                <a:ln>
                  <a:noFill/>
                </a:ln>
                <a:latin typeface="Arial" pitchFamily="34"/>
              </a:defRPr>
            </a:lvl5pPr>
            <a:lvl6pPr marL="2592000" marR="0" lvl="5" indent="-216000">
              <a:spcBef>
                <a:spcPts val="0"/>
              </a:spcBef>
              <a:spcAft>
                <a:spcPts val="283"/>
              </a:spcAft>
              <a:buSzPct val="45000"/>
              <a:buFont typeface="StarSymbol"/>
              <a:buChar char="●"/>
              <a:defRPr lang="fr-FR" sz="2000" b="0" i="0" u="none" strike="noStrike" kern="1200" cap="none">
                <a:ln>
                  <a:noFill/>
                </a:ln>
                <a:latin typeface="Arial" pitchFamily="34"/>
              </a:defRPr>
            </a:lvl6pPr>
            <a:lvl7pPr marL="3024000" marR="0" lvl="6" indent="-216000">
              <a:spcBef>
                <a:spcPts val="0"/>
              </a:spcBef>
              <a:spcAft>
                <a:spcPts val="283"/>
              </a:spcAft>
              <a:buSzPct val="45000"/>
              <a:buFont typeface="StarSymbol"/>
              <a:buChar char="●"/>
              <a:defRPr lang="fr-FR" sz="2000" b="0" i="0" u="none" strike="noStrike" kern="1200" cap="none">
                <a:ln>
                  <a:noFill/>
                </a:ln>
                <a:latin typeface="Arial" pitchFamily="34"/>
              </a:defRPr>
            </a:lvl7pPr>
            <a:lvl8pPr marL="3456000" marR="0" lvl="7" indent="-216000">
              <a:spcBef>
                <a:spcPts val="0"/>
              </a:spcBef>
              <a:spcAft>
                <a:spcPts val="283"/>
              </a:spcAft>
              <a:buSzPct val="45000"/>
              <a:buFont typeface="StarSymbol"/>
              <a:buChar char="●"/>
              <a:defRPr lang="fr-FR" sz="2000" b="0" i="0" u="none" strike="noStrike" kern="1200" cap="none">
                <a:ln>
                  <a:noFill/>
                </a:ln>
                <a:latin typeface="Arial" pitchFamily="34"/>
              </a:defRPr>
            </a:lvl8pPr>
            <a:lvl9pPr marL="3887999" marR="0" lvl="8" indent="-216000">
              <a:spcBef>
                <a:spcPts val="0"/>
              </a:spcBef>
              <a:spcAft>
                <a:spcPts val="283"/>
              </a:spcAft>
              <a:buSzPct val="45000"/>
              <a:buFont typeface="StarSymbol"/>
              <a:buChar char="●"/>
              <a:defRPr lang="fr-FR" sz="2000" b="0" i="0" u="none" strike="noStrike" kern="1200" cap="none">
                <a:ln>
                  <a:noFill/>
                </a:ln>
                <a:latin typeface="Arial" pitchFamily="34"/>
              </a:defRPr>
            </a:lvl9pPr>
          </a:lstStyle>
          <a:p>
            <a:pPr lvl="0">
              <a:buNone/>
            </a:pPr>
            <a:r>
              <a:rPr lang="fr-FR" u="sng" dirty="0" smtClean="0">
                <a:ea typeface="Segoe UI" pitchFamily="2"/>
                <a:cs typeface="Tahoma" pitchFamily="2"/>
              </a:rPr>
              <a:t>2 aspects du nombre:</a:t>
            </a:r>
          </a:p>
          <a:p>
            <a:pPr marL="108000" lvl="0" indent="0">
              <a:buNone/>
            </a:pPr>
            <a:r>
              <a:rPr lang="fr-FR" dirty="0" smtClean="0">
                <a:ea typeface="Segoe UI" pitchFamily="2"/>
                <a:cs typeface="Tahoma" pitchFamily="2"/>
              </a:rPr>
              <a:t>- </a:t>
            </a:r>
            <a:r>
              <a:rPr lang="fr-FR" sz="2800" dirty="0" smtClean="0">
                <a:ea typeface="Segoe UI" pitchFamily="2"/>
                <a:cs typeface="Tahoma" pitchFamily="2"/>
              </a:rPr>
              <a:t>Usage cardinal</a:t>
            </a:r>
          </a:p>
          <a:p>
            <a:pPr lvl="0">
              <a:buFontTx/>
              <a:buChar char="-"/>
            </a:pPr>
            <a:endParaRPr lang="fr-FR" dirty="0" smtClean="0">
              <a:ea typeface="Segoe UI" pitchFamily="2"/>
              <a:cs typeface="Tahoma" pitchFamily="2"/>
            </a:endParaRPr>
          </a:p>
        </p:txBody>
      </p:sp>
      <p:sp>
        <p:nvSpPr>
          <p:cNvPr id="7" name="ZoneTexte 6"/>
          <p:cNvSpPr txBox="1"/>
          <p:nvPr/>
        </p:nvSpPr>
        <p:spPr>
          <a:xfrm>
            <a:off x="1295896" y="5075981"/>
            <a:ext cx="8208912" cy="1815882"/>
          </a:xfrm>
          <a:prstGeom prst="rect">
            <a:avLst/>
          </a:prstGeom>
          <a:noFill/>
        </p:spPr>
        <p:txBody>
          <a:bodyPr wrap="square" rtlCol="0">
            <a:spAutoFit/>
          </a:bodyPr>
          <a:lstStyle/>
          <a:p>
            <a:pPr lvl="0">
              <a:buFontTx/>
              <a:buChar char="-"/>
            </a:pPr>
            <a:r>
              <a:rPr lang="fr-FR" sz="2800" dirty="0" smtClean="0">
                <a:latin typeface="Arial" panose="020B0604020202020204" pitchFamily="34" charset="0"/>
                <a:ea typeface="Segoe UI" pitchFamily="2"/>
                <a:cs typeface="Arial" panose="020B0604020202020204" pitchFamily="34" charset="0"/>
              </a:rPr>
              <a:t> Usage </a:t>
            </a:r>
            <a:r>
              <a:rPr lang="fr-FR" sz="2800" dirty="0">
                <a:latin typeface="Arial" panose="020B0604020202020204" pitchFamily="34" charset="0"/>
                <a:ea typeface="Segoe UI" pitchFamily="2"/>
                <a:cs typeface="Arial" panose="020B0604020202020204" pitchFamily="34" charset="0"/>
              </a:rPr>
              <a:t>ordinal</a:t>
            </a:r>
          </a:p>
          <a:p>
            <a:pPr lvl="0">
              <a:buFontTx/>
              <a:buChar char="-"/>
            </a:pPr>
            <a:endParaRPr lang="fr-FR" sz="2800" dirty="0">
              <a:latin typeface="Arial" panose="020B0604020202020204" pitchFamily="34" charset="0"/>
              <a:ea typeface="Segoe UI" pitchFamily="2"/>
              <a:cs typeface="Arial" panose="020B0604020202020204" pitchFamily="34" charset="0"/>
            </a:endParaRPr>
          </a:p>
          <a:p>
            <a:pPr marL="108000" indent="0">
              <a:buNone/>
            </a:pPr>
            <a:r>
              <a:rPr lang="fr-FR" sz="2800" dirty="0">
                <a:latin typeface="Arial" panose="020B0604020202020204" pitchFamily="34" charset="0"/>
                <a:cs typeface="Arial" panose="020B0604020202020204" pitchFamily="34" charset="0"/>
              </a:rPr>
              <a:t>Cet apprentissage demande du temps et la confrontation à de nombreuses situations.</a:t>
            </a:r>
          </a:p>
        </p:txBody>
      </p:sp>
      <p:graphicFrame>
        <p:nvGraphicFramePr>
          <p:cNvPr id="8" name="Tableau 7"/>
          <p:cNvGraphicFramePr>
            <a:graphicFrameLocks noGrp="1"/>
          </p:cNvGraphicFramePr>
          <p:nvPr>
            <p:extLst>
              <p:ext uri="{D42A27DB-BD31-4B8C-83A1-F6EECF244321}">
                <p14:modId xmlns:p14="http://schemas.microsoft.com/office/powerpoint/2010/main" val="393833569"/>
              </p:ext>
            </p:extLst>
          </p:nvPr>
        </p:nvGraphicFramePr>
        <p:xfrm>
          <a:off x="791839" y="3707829"/>
          <a:ext cx="8496945" cy="1280160"/>
        </p:xfrm>
        <a:graphic>
          <a:graphicData uri="http://schemas.openxmlformats.org/drawingml/2006/table">
            <a:tbl>
              <a:tblPr firstRow="1" bandRow="1">
                <a:tableStyleId>{5C22544A-7EE6-4342-B048-85BDC9FD1C3A}</a:tableStyleId>
              </a:tblPr>
              <a:tblGrid>
                <a:gridCol w="4418410">
                  <a:extLst>
                    <a:ext uri="{9D8B030D-6E8A-4147-A177-3AD203B41FA5}">
                      <a16:colId xmlns:a16="http://schemas.microsoft.com/office/drawing/2014/main" val="20000"/>
                    </a:ext>
                  </a:extLst>
                </a:gridCol>
                <a:gridCol w="2039267">
                  <a:extLst>
                    <a:ext uri="{9D8B030D-6E8A-4147-A177-3AD203B41FA5}">
                      <a16:colId xmlns:a16="http://schemas.microsoft.com/office/drawing/2014/main" val="20001"/>
                    </a:ext>
                  </a:extLst>
                </a:gridCol>
                <a:gridCol w="2039268">
                  <a:extLst>
                    <a:ext uri="{9D8B030D-6E8A-4147-A177-3AD203B41FA5}">
                      <a16:colId xmlns:a16="http://schemas.microsoft.com/office/drawing/2014/main" val="20002"/>
                    </a:ext>
                  </a:extLst>
                </a:gridCol>
              </a:tblGrid>
              <a:tr h="385757">
                <a:tc>
                  <a:txBody>
                    <a:bodyPr/>
                    <a:lstStyle/>
                    <a:p>
                      <a:pPr algn="ctr"/>
                      <a:endParaRPr lang="fr-FR" sz="2400" b="1" dirty="0"/>
                    </a:p>
                  </a:txBody>
                  <a:tcPr/>
                </a:tc>
                <a:tc>
                  <a:txBody>
                    <a:bodyPr/>
                    <a:lstStyle/>
                    <a:p>
                      <a:pPr algn="ctr"/>
                      <a:r>
                        <a:rPr lang="fr-FR" sz="2400" b="1" dirty="0" smtClean="0"/>
                        <a:t>2</a:t>
                      </a:r>
                      <a:r>
                        <a:rPr lang="fr-FR" sz="2400" b="1" baseline="0" dirty="0" smtClean="0"/>
                        <a:t> – 4 ans</a:t>
                      </a:r>
                      <a:endParaRPr lang="fr-FR" sz="2400" b="1" dirty="0"/>
                    </a:p>
                  </a:txBody>
                  <a:tcPr/>
                </a:tc>
                <a:tc>
                  <a:txBody>
                    <a:bodyPr/>
                    <a:lstStyle/>
                    <a:p>
                      <a:pPr algn="ctr"/>
                      <a:r>
                        <a:rPr lang="fr-FR" sz="2400" b="1" dirty="0" smtClean="0"/>
                        <a:t>4</a:t>
                      </a:r>
                      <a:r>
                        <a:rPr lang="fr-FR" sz="2400" b="1" baseline="0" dirty="0" smtClean="0"/>
                        <a:t> – 6 ans</a:t>
                      </a:r>
                      <a:endParaRPr lang="fr-FR" sz="2400" b="1" dirty="0"/>
                    </a:p>
                  </a:txBody>
                  <a:tcPr/>
                </a:tc>
                <a:extLst>
                  <a:ext uri="{0D108BD9-81ED-4DB2-BD59-A6C34878D82A}">
                    <a16:rowId xmlns:a16="http://schemas.microsoft.com/office/drawing/2014/main" val="10000"/>
                  </a:ext>
                </a:extLst>
              </a:tr>
              <a:tr h="694363">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fr-FR" sz="2400" b="1" dirty="0" smtClean="0"/>
                        <a:t>Stabiliser la connaissance</a:t>
                      </a:r>
                    </a:p>
                    <a:p>
                      <a:pPr marL="0" marR="0" indent="0" algn="l" defTabSz="914400" eaLnBrk="1" fontAlgn="auto" latinLnBrk="0" hangingPunct="1">
                        <a:lnSpc>
                          <a:spcPct val="100000"/>
                        </a:lnSpc>
                        <a:spcBef>
                          <a:spcPts val="0"/>
                        </a:spcBef>
                        <a:spcAft>
                          <a:spcPts val="0"/>
                        </a:spcAft>
                        <a:buClrTx/>
                        <a:buSzTx/>
                        <a:buFontTx/>
                        <a:buNone/>
                        <a:tabLst/>
                        <a:defRPr/>
                      </a:pPr>
                      <a:r>
                        <a:rPr lang="fr-FR" sz="2400" b="1" dirty="0" smtClean="0"/>
                        <a:t> des nombres jusqu’à </a:t>
                      </a:r>
                    </a:p>
                  </a:txBody>
                  <a:tcPr/>
                </a:tc>
                <a:tc>
                  <a:txBody>
                    <a:bodyPr/>
                    <a:lstStyle/>
                    <a:p>
                      <a:pPr algn="ctr"/>
                      <a:r>
                        <a:rPr lang="fr-FR" sz="3200" b="1" dirty="0" smtClean="0"/>
                        <a:t>5</a:t>
                      </a:r>
                      <a:endParaRPr lang="fr-FR" sz="3200" b="1" dirty="0"/>
                    </a:p>
                  </a:txBody>
                  <a:tcPr/>
                </a:tc>
                <a:tc>
                  <a:txBody>
                    <a:bodyPr/>
                    <a:lstStyle/>
                    <a:p>
                      <a:pPr algn="ctr"/>
                      <a:r>
                        <a:rPr lang="fr-FR" sz="3200" b="1" dirty="0" smtClean="0"/>
                        <a:t>10</a:t>
                      </a:r>
                      <a:endParaRPr lang="fr-FR" sz="3200" b="1" dirty="0"/>
                    </a:p>
                  </a:txBody>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11"/>
          </p:nvPr>
        </p:nvSpPr>
        <p:spPr/>
        <p:txBody>
          <a:bodyPr/>
          <a:lstStyle/>
          <a:p>
            <a:pPr lvl="0"/>
            <a:r>
              <a:rPr lang="fr-FR" dirty="0" smtClean="0"/>
              <a:t>Mission départementale Maternelle 76</a:t>
            </a:r>
            <a:endParaRPr lang="fr-FR" dirty="0"/>
          </a:p>
        </p:txBody>
      </p:sp>
      <p:sp>
        <p:nvSpPr>
          <p:cNvPr id="2" name="Titre 1"/>
          <p:cNvSpPr txBox="1">
            <a:spLocks noGrp="1"/>
          </p:cNvSpPr>
          <p:nvPr>
            <p:ph type="title" idx="4294967295"/>
          </p:nvPr>
        </p:nvSpPr>
        <p:spPr>
          <a:xfrm>
            <a:off x="503808" y="360203"/>
            <a:ext cx="9071640" cy="1262160"/>
          </a:xfrm>
          <a:noFill/>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600" dirty="0">
                <a:ea typeface="Segoe UI" pitchFamily="2"/>
                <a:cs typeface="Tahoma" pitchFamily="2"/>
              </a:rPr>
              <a:t>Le nombre dans le </a:t>
            </a:r>
            <a:r>
              <a:rPr lang="fr-FR" sz="3600" dirty="0" smtClean="0">
                <a:ea typeface="Segoe UI" pitchFamily="2"/>
                <a:cs typeface="Tahoma" pitchFamily="2"/>
              </a:rPr>
              <a:t>programme </a:t>
            </a:r>
            <a:r>
              <a:rPr lang="fr-FR" sz="3600" dirty="0">
                <a:ea typeface="Segoe UI" pitchFamily="2"/>
                <a:cs typeface="Tahoma" pitchFamily="2"/>
              </a:rPr>
              <a:t>de </a:t>
            </a:r>
            <a:r>
              <a:rPr lang="fr-FR" sz="3600" dirty="0" smtClean="0">
                <a:ea typeface="Segoe UI" pitchFamily="2"/>
                <a:cs typeface="Tahoma" pitchFamily="2"/>
              </a:rPr>
              <a:t>l’école maternelle</a:t>
            </a:r>
            <a:endParaRPr lang="fr-FR" sz="3600" dirty="0">
              <a:ea typeface="Segoe UI" pitchFamily="2"/>
              <a:cs typeface="Tahoma" pitchFamily="2"/>
            </a:endParaRPr>
          </a:p>
        </p:txBody>
      </p:sp>
      <p:sp>
        <p:nvSpPr>
          <p:cNvPr id="3" name="Espace réservé du texte 2"/>
          <p:cNvSpPr txBox="1">
            <a:spLocks noGrp="1"/>
          </p:cNvSpPr>
          <p:nvPr>
            <p:ph type="body" idx="4294967295"/>
          </p:nvPr>
        </p:nvSpPr>
        <p:spPr>
          <a:xfrm>
            <a:off x="503808" y="1622363"/>
            <a:ext cx="9071640" cy="5380405"/>
          </a:xfrm>
          <a:noFill/>
        </p:spPr>
        <p:txBody>
          <a:bodyPr/>
          <a:lstStyle>
            <a:defPPr marL="432000" marR="0" lvl="0" indent="-324000">
              <a:spcBef>
                <a:spcPts val="0"/>
              </a:spcBef>
              <a:spcAft>
                <a:spcPts val="1414"/>
              </a:spcAft>
              <a:buSzPct val="45000"/>
              <a:buFont typeface="StarSymbol"/>
              <a:buNone/>
              <a:defRPr lang="fr-FR" sz="3200" b="0" i="0" u="none" strike="noStrike" kern="1200" cap="none">
                <a:ln>
                  <a:noFill/>
                </a:ln>
                <a:latin typeface="Arial" pitchFamily="34"/>
              </a:defRPr>
            </a:defPPr>
            <a:lvl1pPr marL="432000" marR="0" lvl="0" indent="-324000">
              <a:spcBef>
                <a:spcPts val="0"/>
              </a:spcBef>
              <a:spcAft>
                <a:spcPts val="1414"/>
              </a:spcAft>
              <a:buSzPct val="45000"/>
              <a:buFont typeface="StarSymbol"/>
              <a:buChar char="●"/>
              <a:defRPr lang="fr-FR" sz="3200" b="0" i="0" u="none" strike="noStrike" kern="1200" cap="none">
                <a:ln>
                  <a:noFill/>
                </a:ln>
                <a:latin typeface="Arial" pitchFamily="34"/>
              </a:defRPr>
            </a:lvl1pPr>
            <a:lvl2pPr marL="864000" marR="0" lvl="1" indent="-324000">
              <a:spcBef>
                <a:spcPts val="0"/>
              </a:spcBef>
              <a:spcAft>
                <a:spcPts val="1134"/>
              </a:spcAft>
              <a:buSzPct val="75000"/>
              <a:buFont typeface="StarSymbol"/>
              <a:buChar char="–"/>
              <a:defRPr lang="fr-FR" sz="2800" b="0" i="0" u="none" strike="noStrike" kern="1200" cap="none">
                <a:ln>
                  <a:noFill/>
                </a:ln>
                <a:latin typeface="Arial" pitchFamily="34"/>
              </a:defRPr>
            </a:lvl2pPr>
            <a:lvl3pPr marL="1295999" marR="0" lvl="2" indent="-288000">
              <a:spcBef>
                <a:spcPts val="0"/>
              </a:spcBef>
              <a:spcAft>
                <a:spcPts val="850"/>
              </a:spcAft>
              <a:buSzPct val="45000"/>
              <a:buFont typeface="StarSymbol"/>
              <a:buChar char="●"/>
              <a:defRPr lang="fr-FR" sz="2400" b="0" i="0" u="none" strike="noStrike" kern="1200" cap="none">
                <a:ln>
                  <a:noFill/>
                </a:ln>
                <a:latin typeface="Arial" pitchFamily="34"/>
              </a:defRPr>
            </a:lvl3pPr>
            <a:lvl4pPr marL="1728000" marR="0" lvl="3" indent="-216000">
              <a:spcBef>
                <a:spcPts val="0"/>
              </a:spcBef>
              <a:spcAft>
                <a:spcPts val="567"/>
              </a:spcAft>
              <a:buSzPct val="75000"/>
              <a:buFont typeface="StarSymbol"/>
              <a:buChar char="–"/>
              <a:defRPr lang="fr-FR" sz="2000" b="0" i="0" u="none" strike="noStrike" kern="1200" cap="none">
                <a:ln>
                  <a:noFill/>
                </a:ln>
                <a:latin typeface="Arial" pitchFamily="34"/>
              </a:defRPr>
            </a:lvl4pPr>
            <a:lvl5pPr marL="2160000" marR="0" lvl="4" indent="-216000">
              <a:spcBef>
                <a:spcPts val="0"/>
              </a:spcBef>
              <a:spcAft>
                <a:spcPts val="283"/>
              </a:spcAft>
              <a:buSzPct val="45000"/>
              <a:buFont typeface="StarSymbol"/>
              <a:buChar char="●"/>
              <a:defRPr lang="fr-FR" sz="2000" b="0" i="0" u="none" strike="noStrike" kern="1200" cap="none">
                <a:ln>
                  <a:noFill/>
                </a:ln>
                <a:latin typeface="Arial" pitchFamily="34"/>
              </a:defRPr>
            </a:lvl5pPr>
            <a:lvl6pPr marL="2592000" marR="0" lvl="5" indent="-216000">
              <a:spcBef>
                <a:spcPts val="0"/>
              </a:spcBef>
              <a:spcAft>
                <a:spcPts val="283"/>
              </a:spcAft>
              <a:buSzPct val="45000"/>
              <a:buFont typeface="StarSymbol"/>
              <a:buChar char="●"/>
              <a:defRPr lang="fr-FR" sz="2000" b="0" i="0" u="none" strike="noStrike" kern="1200" cap="none">
                <a:ln>
                  <a:noFill/>
                </a:ln>
                <a:latin typeface="Arial" pitchFamily="34"/>
              </a:defRPr>
            </a:lvl6pPr>
            <a:lvl7pPr marL="3024000" marR="0" lvl="6" indent="-216000">
              <a:spcBef>
                <a:spcPts val="0"/>
              </a:spcBef>
              <a:spcAft>
                <a:spcPts val="283"/>
              </a:spcAft>
              <a:buSzPct val="45000"/>
              <a:buFont typeface="StarSymbol"/>
              <a:buChar char="●"/>
              <a:defRPr lang="fr-FR" sz="2000" b="0" i="0" u="none" strike="noStrike" kern="1200" cap="none">
                <a:ln>
                  <a:noFill/>
                </a:ln>
                <a:latin typeface="Arial" pitchFamily="34"/>
              </a:defRPr>
            </a:lvl7pPr>
            <a:lvl8pPr marL="3456000" marR="0" lvl="7" indent="-216000">
              <a:spcBef>
                <a:spcPts val="0"/>
              </a:spcBef>
              <a:spcAft>
                <a:spcPts val="283"/>
              </a:spcAft>
              <a:buSzPct val="45000"/>
              <a:buFont typeface="StarSymbol"/>
              <a:buChar char="●"/>
              <a:defRPr lang="fr-FR" sz="2000" b="0" i="0" u="none" strike="noStrike" kern="1200" cap="none">
                <a:ln>
                  <a:noFill/>
                </a:ln>
                <a:latin typeface="Arial" pitchFamily="34"/>
              </a:defRPr>
            </a:lvl8pPr>
            <a:lvl9pPr marL="3887999" marR="0" lvl="8" indent="-216000">
              <a:spcBef>
                <a:spcPts val="0"/>
              </a:spcBef>
              <a:spcAft>
                <a:spcPts val="283"/>
              </a:spcAft>
              <a:buSzPct val="45000"/>
              <a:buFont typeface="StarSymbol"/>
              <a:buChar char="●"/>
              <a:defRPr lang="fr-FR" sz="2000" b="0" i="0" u="none" strike="noStrike" kern="1200" cap="none">
                <a:ln>
                  <a:noFill/>
                </a:ln>
                <a:latin typeface="Arial" pitchFamily="34"/>
              </a:defRPr>
            </a:lvl9pPr>
          </a:lstStyle>
          <a:p>
            <a:pPr lvl="0">
              <a:buNone/>
            </a:pPr>
            <a:r>
              <a:rPr lang="fr-FR" sz="2800" b="1" dirty="0" smtClean="0">
                <a:ea typeface="Segoe UI" pitchFamily="2"/>
                <a:cs typeface="Tahoma" pitchFamily="2"/>
              </a:rPr>
              <a:t>4 grands principes:</a:t>
            </a:r>
          </a:p>
          <a:p>
            <a:pPr lvl="0">
              <a:buNone/>
            </a:pPr>
            <a:endParaRPr lang="fr-FR" sz="2400" b="1" dirty="0" smtClean="0">
              <a:ea typeface="Segoe UI" pitchFamily="2"/>
              <a:cs typeface="Tahoma" pitchFamily="2"/>
            </a:endParaRPr>
          </a:p>
          <a:p>
            <a:pPr marL="108000" lvl="0" indent="0">
              <a:buNone/>
            </a:pPr>
            <a:r>
              <a:rPr lang="fr-FR" sz="2400" b="1" dirty="0" smtClean="0">
                <a:ea typeface="Segoe UI" pitchFamily="2"/>
                <a:cs typeface="Tahoma" pitchFamily="2"/>
              </a:rPr>
              <a:t>1. S’approprier en priorité le « nombre-quantité »</a:t>
            </a:r>
          </a:p>
          <a:p>
            <a:pPr marL="108000" lvl="0" indent="0">
              <a:buNone/>
            </a:pPr>
            <a:endParaRPr lang="fr-FR" sz="2400" b="1" dirty="0" smtClean="0">
              <a:ea typeface="Segoe UI" pitchFamily="2"/>
              <a:cs typeface="Tahoma" pitchFamily="2"/>
            </a:endParaRPr>
          </a:p>
          <a:p>
            <a:pPr marL="108000" lvl="0" indent="0">
              <a:buNone/>
            </a:pPr>
            <a:r>
              <a:rPr lang="fr-FR" sz="2400" b="1" dirty="0" smtClean="0">
                <a:ea typeface="Segoe UI" pitchFamily="2"/>
                <a:cs typeface="Tahoma" pitchFamily="2"/>
              </a:rPr>
              <a:t>2. Se construire des représentations mentales</a:t>
            </a:r>
          </a:p>
          <a:p>
            <a:pPr marL="108000" lvl="0" indent="0">
              <a:buNone/>
            </a:pPr>
            <a:endParaRPr lang="fr-FR" sz="2400" b="1" dirty="0" smtClean="0">
              <a:ea typeface="Segoe UI" pitchFamily="2"/>
              <a:cs typeface="Tahoma" pitchFamily="2"/>
            </a:endParaRPr>
          </a:p>
          <a:p>
            <a:pPr marL="108000" lvl="0" indent="0">
              <a:buNone/>
            </a:pPr>
            <a:r>
              <a:rPr lang="fr-FR" sz="2400" b="1" dirty="0" smtClean="0">
                <a:ea typeface="Segoe UI" pitchFamily="2"/>
                <a:cs typeface="Tahoma" pitchFamily="2"/>
              </a:rPr>
              <a:t>3. Pratiquer des tâches-clés et développer des procédures</a:t>
            </a:r>
          </a:p>
          <a:p>
            <a:pPr marL="108000" lvl="0" indent="0">
              <a:buNone/>
            </a:pPr>
            <a:endParaRPr lang="fr-FR" sz="2400" b="1" dirty="0" smtClean="0">
              <a:ea typeface="Segoe UI" pitchFamily="2"/>
              <a:cs typeface="Tahoma" pitchFamily="2"/>
            </a:endParaRPr>
          </a:p>
          <a:p>
            <a:pPr marL="108000" lvl="0" indent="0">
              <a:buNone/>
            </a:pPr>
            <a:r>
              <a:rPr lang="fr-FR" sz="2400" b="1" dirty="0" smtClean="0">
                <a:ea typeface="Segoe UI" pitchFamily="2"/>
                <a:cs typeface="Tahoma" pitchFamily="2"/>
              </a:rPr>
              <a:t>4. Mettre en relation différents contextes d’activités numériques.</a:t>
            </a:r>
          </a:p>
          <a:p>
            <a:pPr lvl="0">
              <a:buNone/>
            </a:pPr>
            <a:endParaRPr lang="fr-FR" sz="2400" dirty="0" smtClean="0">
              <a:ea typeface="Segoe UI" pitchFamily="2"/>
              <a:cs typeface="Tahoma" pitchFamily="2"/>
            </a:endParaRPr>
          </a:p>
          <a:p>
            <a:pPr lvl="0"/>
            <a:endParaRPr lang="fr-FR" sz="2400" dirty="0">
              <a:ea typeface="Segoe UI" pitchFamily="2"/>
              <a:cs typeface="Tahoma" pitchFamily="2"/>
            </a:endParaRPr>
          </a:p>
        </p:txBody>
      </p:sp>
    </p:spTree>
    <p:extLst>
      <p:ext uri="{BB962C8B-B14F-4D97-AF65-F5344CB8AC3E}">
        <p14:creationId xmlns:p14="http://schemas.microsoft.com/office/powerpoint/2010/main" val="3846665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11"/>
          </p:nvPr>
        </p:nvSpPr>
        <p:spPr/>
        <p:txBody>
          <a:bodyPr/>
          <a:lstStyle/>
          <a:p>
            <a:pPr lvl="0"/>
            <a:r>
              <a:rPr lang="fr-FR" dirty="0" smtClean="0"/>
              <a:t>Mission départementale Maternelle 76</a:t>
            </a:r>
            <a:endParaRPr lang="fr-FR" dirty="0"/>
          </a:p>
        </p:txBody>
      </p:sp>
      <p:sp>
        <p:nvSpPr>
          <p:cNvPr id="2" name="Titre 1"/>
          <p:cNvSpPr txBox="1">
            <a:spLocks noGrp="1"/>
          </p:cNvSpPr>
          <p:nvPr>
            <p:ph type="title" idx="4294967295"/>
          </p:nvPr>
        </p:nvSpPr>
        <p:spPr>
          <a:xfrm>
            <a:off x="503632" y="431740"/>
            <a:ext cx="9071640" cy="1262160"/>
          </a:xfrm>
          <a:noFill/>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600" dirty="0">
                <a:ea typeface="Segoe UI" pitchFamily="2"/>
                <a:cs typeface="Tahoma" pitchFamily="2"/>
              </a:rPr>
              <a:t>Le nombre dans le </a:t>
            </a:r>
            <a:r>
              <a:rPr lang="fr-FR" sz="3600" dirty="0" smtClean="0">
                <a:ea typeface="Segoe UI" pitchFamily="2"/>
                <a:cs typeface="Tahoma" pitchFamily="2"/>
              </a:rPr>
              <a:t>programme </a:t>
            </a:r>
            <a:r>
              <a:rPr lang="fr-FR" sz="3600" dirty="0">
                <a:ea typeface="Segoe UI" pitchFamily="2"/>
                <a:cs typeface="Tahoma" pitchFamily="2"/>
              </a:rPr>
              <a:t>de </a:t>
            </a:r>
            <a:r>
              <a:rPr lang="fr-FR" sz="3600" dirty="0" smtClean="0">
                <a:ea typeface="Segoe UI" pitchFamily="2"/>
                <a:cs typeface="Tahoma" pitchFamily="2"/>
              </a:rPr>
              <a:t>l’école maternelle</a:t>
            </a:r>
            <a:endParaRPr lang="fr-FR" sz="3600" dirty="0">
              <a:ea typeface="Segoe UI" pitchFamily="2"/>
              <a:cs typeface="Tahoma" pitchFamily="2"/>
            </a:endParaRPr>
          </a:p>
        </p:txBody>
      </p:sp>
      <p:sp>
        <p:nvSpPr>
          <p:cNvPr id="3" name="Espace réservé du texte 2"/>
          <p:cNvSpPr txBox="1">
            <a:spLocks noGrp="1"/>
          </p:cNvSpPr>
          <p:nvPr>
            <p:ph type="body" idx="4294967295"/>
          </p:nvPr>
        </p:nvSpPr>
        <p:spPr>
          <a:xfrm>
            <a:off x="503808" y="2195661"/>
            <a:ext cx="9071640" cy="4680520"/>
          </a:xfrm>
          <a:noFill/>
        </p:spPr>
        <p:txBody>
          <a:bodyPr/>
          <a:lstStyle>
            <a:defPPr marL="432000" marR="0" lvl="0" indent="-324000">
              <a:spcBef>
                <a:spcPts val="0"/>
              </a:spcBef>
              <a:spcAft>
                <a:spcPts val="1414"/>
              </a:spcAft>
              <a:buSzPct val="45000"/>
              <a:buFont typeface="StarSymbol"/>
              <a:buNone/>
              <a:defRPr lang="fr-FR" sz="3200" b="0" i="0" u="none" strike="noStrike" kern="1200" cap="none">
                <a:ln>
                  <a:noFill/>
                </a:ln>
                <a:latin typeface="Arial" pitchFamily="34"/>
              </a:defRPr>
            </a:defPPr>
            <a:lvl1pPr marL="432000" marR="0" lvl="0" indent="-324000">
              <a:spcBef>
                <a:spcPts val="0"/>
              </a:spcBef>
              <a:spcAft>
                <a:spcPts val="1414"/>
              </a:spcAft>
              <a:buSzPct val="45000"/>
              <a:buFont typeface="StarSymbol"/>
              <a:buChar char="●"/>
              <a:defRPr lang="fr-FR" sz="3200" b="0" i="0" u="none" strike="noStrike" kern="1200" cap="none">
                <a:ln>
                  <a:noFill/>
                </a:ln>
                <a:latin typeface="Arial" pitchFamily="34"/>
              </a:defRPr>
            </a:lvl1pPr>
            <a:lvl2pPr marL="864000" marR="0" lvl="1" indent="-324000">
              <a:spcBef>
                <a:spcPts val="0"/>
              </a:spcBef>
              <a:spcAft>
                <a:spcPts val="1134"/>
              </a:spcAft>
              <a:buSzPct val="75000"/>
              <a:buFont typeface="StarSymbol"/>
              <a:buChar char="–"/>
              <a:defRPr lang="fr-FR" sz="2800" b="0" i="0" u="none" strike="noStrike" kern="1200" cap="none">
                <a:ln>
                  <a:noFill/>
                </a:ln>
                <a:latin typeface="Arial" pitchFamily="34"/>
              </a:defRPr>
            </a:lvl2pPr>
            <a:lvl3pPr marL="1295999" marR="0" lvl="2" indent="-288000">
              <a:spcBef>
                <a:spcPts val="0"/>
              </a:spcBef>
              <a:spcAft>
                <a:spcPts val="850"/>
              </a:spcAft>
              <a:buSzPct val="45000"/>
              <a:buFont typeface="StarSymbol"/>
              <a:buChar char="●"/>
              <a:defRPr lang="fr-FR" sz="2400" b="0" i="0" u="none" strike="noStrike" kern="1200" cap="none">
                <a:ln>
                  <a:noFill/>
                </a:ln>
                <a:latin typeface="Arial" pitchFamily="34"/>
              </a:defRPr>
            </a:lvl3pPr>
            <a:lvl4pPr marL="1728000" marR="0" lvl="3" indent="-216000">
              <a:spcBef>
                <a:spcPts val="0"/>
              </a:spcBef>
              <a:spcAft>
                <a:spcPts val="567"/>
              </a:spcAft>
              <a:buSzPct val="75000"/>
              <a:buFont typeface="StarSymbol"/>
              <a:buChar char="–"/>
              <a:defRPr lang="fr-FR" sz="2000" b="0" i="0" u="none" strike="noStrike" kern="1200" cap="none">
                <a:ln>
                  <a:noFill/>
                </a:ln>
                <a:latin typeface="Arial" pitchFamily="34"/>
              </a:defRPr>
            </a:lvl4pPr>
            <a:lvl5pPr marL="2160000" marR="0" lvl="4" indent="-216000">
              <a:spcBef>
                <a:spcPts val="0"/>
              </a:spcBef>
              <a:spcAft>
                <a:spcPts val="283"/>
              </a:spcAft>
              <a:buSzPct val="45000"/>
              <a:buFont typeface="StarSymbol"/>
              <a:buChar char="●"/>
              <a:defRPr lang="fr-FR" sz="2000" b="0" i="0" u="none" strike="noStrike" kern="1200" cap="none">
                <a:ln>
                  <a:noFill/>
                </a:ln>
                <a:latin typeface="Arial" pitchFamily="34"/>
              </a:defRPr>
            </a:lvl5pPr>
            <a:lvl6pPr marL="2592000" marR="0" lvl="5" indent="-216000">
              <a:spcBef>
                <a:spcPts val="0"/>
              </a:spcBef>
              <a:spcAft>
                <a:spcPts val="283"/>
              </a:spcAft>
              <a:buSzPct val="45000"/>
              <a:buFont typeface="StarSymbol"/>
              <a:buChar char="●"/>
              <a:defRPr lang="fr-FR" sz="2000" b="0" i="0" u="none" strike="noStrike" kern="1200" cap="none">
                <a:ln>
                  <a:noFill/>
                </a:ln>
                <a:latin typeface="Arial" pitchFamily="34"/>
              </a:defRPr>
            </a:lvl6pPr>
            <a:lvl7pPr marL="3024000" marR="0" lvl="6" indent="-216000">
              <a:spcBef>
                <a:spcPts val="0"/>
              </a:spcBef>
              <a:spcAft>
                <a:spcPts val="283"/>
              </a:spcAft>
              <a:buSzPct val="45000"/>
              <a:buFont typeface="StarSymbol"/>
              <a:buChar char="●"/>
              <a:defRPr lang="fr-FR" sz="2000" b="0" i="0" u="none" strike="noStrike" kern="1200" cap="none">
                <a:ln>
                  <a:noFill/>
                </a:ln>
                <a:latin typeface="Arial" pitchFamily="34"/>
              </a:defRPr>
            </a:lvl7pPr>
            <a:lvl8pPr marL="3456000" marR="0" lvl="7" indent="-216000">
              <a:spcBef>
                <a:spcPts val="0"/>
              </a:spcBef>
              <a:spcAft>
                <a:spcPts val="283"/>
              </a:spcAft>
              <a:buSzPct val="45000"/>
              <a:buFont typeface="StarSymbol"/>
              <a:buChar char="●"/>
              <a:defRPr lang="fr-FR" sz="2000" b="0" i="0" u="none" strike="noStrike" kern="1200" cap="none">
                <a:ln>
                  <a:noFill/>
                </a:ln>
                <a:latin typeface="Arial" pitchFamily="34"/>
              </a:defRPr>
            </a:lvl8pPr>
            <a:lvl9pPr marL="3887999" marR="0" lvl="8" indent="-216000">
              <a:spcBef>
                <a:spcPts val="0"/>
              </a:spcBef>
              <a:spcAft>
                <a:spcPts val="283"/>
              </a:spcAft>
              <a:buSzPct val="45000"/>
              <a:buFont typeface="StarSymbol"/>
              <a:buChar char="●"/>
              <a:defRPr lang="fr-FR" sz="2000" b="0" i="0" u="none" strike="noStrike" kern="1200" cap="none">
                <a:ln>
                  <a:noFill/>
                </a:ln>
                <a:latin typeface="Arial" pitchFamily="34"/>
              </a:defRPr>
            </a:lvl9pPr>
          </a:lstStyle>
          <a:p>
            <a:pPr lvl="0">
              <a:buNone/>
            </a:pPr>
            <a:r>
              <a:rPr lang="fr-FR" sz="2400" b="1" dirty="0" smtClean="0">
                <a:ea typeface="Segoe UI" pitchFamily="2"/>
                <a:cs typeface="Tahoma" pitchFamily="2"/>
              </a:rPr>
              <a:t>4 concepts-clés (</a:t>
            </a:r>
            <a:r>
              <a:rPr lang="fr-FR" sz="2400" b="1" dirty="0" err="1" smtClean="0">
                <a:ea typeface="Segoe UI" pitchFamily="2"/>
                <a:cs typeface="Tahoma" pitchFamily="2"/>
              </a:rPr>
              <a:t>Brissiaud</a:t>
            </a:r>
            <a:r>
              <a:rPr lang="fr-FR" sz="2400" b="1" dirty="0" smtClean="0">
                <a:ea typeface="Segoe UI" pitchFamily="2"/>
                <a:cs typeface="Tahoma" pitchFamily="2"/>
              </a:rPr>
              <a:t>)</a:t>
            </a:r>
            <a:r>
              <a:rPr lang="fr-FR" sz="2400" b="1" dirty="0">
                <a:ea typeface="Segoe UI" pitchFamily="2"/>
                <a:cs typeface="Tahoma" pitchFamily="2"/>
              </a:rPr>
              <a:t> :</a:t>
            </a:r>
          </a:p>
          <a:p>
            <a:pPr lvl="0"/>
            <a:r>
              <a:rPr lang="fr-FR" sz="2400" dirty="0">
                <a:ea typeface="Segoe UI" pitchFamily="2"/>
                <a:cs typeface="Tahoma" pitchFamily="2"/>
              </a:rPr>
              <a:t>décomposition</a:t>
            </a:r>
          </a:p>
          <a:p>
            <a:pPr lvl="0"/>
            <a:r>
              <a:rPr lang="fr-FR" sz="2400" dirty="0">
                <a:ea typeface="Segoe UI" pitchFamily="2"/>
                <a:cs typeface="Tahoma" pitchFamily="2"/>
              </a:rPr>
              <a:t>itération de l’unité</a:t>
            </a:r>
          </a:p>
          <a:p>
            <a:pPr lvl="0"/>
            <a:r>
              <a:rPr lang="fr-FR" sz="2400" dirty="0"/>
              <a:t>La transition du « nombre de … » au nombre</a:t>
            </a:r>
            <a:endParaRPr lang="fr-FR" sz="2400" dirty="0">
              <a:ea typeface="Segoe UI" pitchFamily="2"/>
              <a:cs typeface="Tahoma" pitchFamily="2"/>
            </a:endParaRPr>
          </a:p>
          <a:p>
            <a:pPr lvl="0"/>
            <a:r>
              <a:rPr lang="fr-FR" sz="2400" dirty="0"/>
              <a:t>L’usage de « nombres figuraux » favorise également cette </a:t>
            </a:r>
            <a:r>
              <a:rPr lang="fr-FR" sz="2400" dirty="0" smtClean="0"/>
              <a:t>transition</a:t>
            </a:r>
          </a:p>
          <a:p>
            <a:pPr marL="108000" lvl="0" indent="0">
              <a:buNone/>
            </a:pPr>
            <a:endParaRPr lang="fr-FR" sz="2400" dirty="0" smtClean="0">
              <a:ea typeface="Segoe UI" pitchFamily="2"/>
              <a:cs typeface="Tahoma" pitchFamily="2"/>
            </a:endParaRPr>
          </a:p>
          <a:p>
            <a:pPr marL="108000" lvl="0" indent="0">
              <a:buNone/>
            </a:pPr>
            <a:r>
              <a:rPr lang="fr-FR" sz="2400" dirty="0"/>
              <a:t>Privilégier le domaine numérique des 10 premiers </a:t>
            </a:r>
            <a:r>
              <a:rPr lang="fr-FR" sz="2400" dirty="0" smtClean="0"/>
              <a:t>nombres.</a:t>
            </a:r>
            <a:endParaRPr lang="fr-FR" sz="2400" dirty="0" smtClean="0">
              <a:ea typeface="Segoe UI" pitchFamily="2"/>
              <a:cs typeface="Tahoma" pitchFamily="2"/>
            </a:endParaRPr>
          </a:p>
          <a:p>
            <a:pPr lvl="0"/>
            <a:endParaRPr lang="fr-FR" sz="2400" dirty="0">
              <a:ea typeface="Segoe UI" pitchFamily="2"/>
              <a:cs typeface="Tahoma" pitchFamily="2"/>
            </a:endParaRPr>
          </a:p>
        </p:txBody>
      </p:sp>
    </p:spTree>
    <p:extLst>
      <p:ext uri="{BB962C8B-B14F-4D97-AF65-F5344CB8AC3E}">
        <p14:creationId xmlns:p14="http://schemas.microsoft.com/office/powerpoint/2010/main" val="1901604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4" name="Espace réservé du pied de page 2"/>
          <p:cNvSpPr>
            <a:spLocks noGrp="1"/>
          </p:cNvSpPr>
          <p:nvPr>
            <p:ph type="ftr" sz="quarter" idx="11"/>
          </p:nvPr>
        </p:nvSpPr>
        <p:spPr/>
        <p:txBody>
          <a:bodyPr/>
          <a:lstStyle/>
          <a:p>
            <a:pPr lvl="0"/>
            <a:r>
              <a:rPr lang="fr-FR" dirty="0" smtClean="0"/>
              <a:t>Mission  départementale Maternelle 76</a:t>
            </a:r>
            <a:endParaRPr lang="fr-FR" dirty="0"/>
          </a:p>
        </p:txBody>
      </p:sp>
      <p:sp>
        <p:nvSpPr>
          <p:cNvPr id="2" name="Titre 1"/>
          <p:cNvSpPr txBox="1">
            <a:spLocks noGrp="1"/>
          </p:cNvSpPr>
          <p:nvPr>
            <p:ph type="title" idx="4294967295"/>
          </p:nvPr>
        </p:nvSpPr>
        <p:spPr>
          <a:noFill/>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600" b="1" dirty="0">
                <a:latin typeface="Arial" pitchFamily="34"/>
                <a:cs typeface="Tahoma" pitchFamily="2"/>
              </a:rPr>
              <a:t>Circulaire de rentrée </a:t>
            </a:r>
            <a:r>
              <a:rPr lang="fr-FR" sz="3600" b="1" dirty="0" smtClean="0">
                <a:latin typeface="Arial" pitchFamily="34"/>
                <a:cs typeface="Tahoma" pitchFamily="2"/>
              </a:rPr>
              <a:t>mai 2019</a:t>
            </a:r>
            <a:endParaRPr lang="fr-FR" sz="3600" b="1" dirty="0">
              <a:latin typeface="Arial" pitchFamily="34"/>
              <a:cs typeface="Tahoma" pitchFamily="2"/>
            </a:endParaRPr>
          </a:p>
        </p:txBody>
      </p:sp>
      <p:sp>
        <p:nvSpPr>
          <p:cNvPr id="6" name="ZoneTexte 5"/>
          <p:cNvSpPr txBox="1"/>
          <p:nvPr/>
        </p:nvSpPr>
        <p:spPr>
          <a:xfrm>
            <a:off x="503808" y="1979637"/>
            <a:ext cx="9073008" cy="4401205"/>
          </a:xfrm>
          <a:prstGeom prst="rect">
            <a:avLst/>
          </a:prstGeom>
          <a:noFill/>
        </p:spPr>
        <p:txBody>
          <a:bodyPr wrap="square" rtlCol="0">
            <a:spAutoFit/>
          </a:bodyPr>
          <a:lstStyle/>
          <a:p>
            <a:pPr algn="just"/>
            <a:r>
              <a:rPr lang="fr-FR" sz="2800" dirty="0" smtClean="0"/>
              <a:t>« En mathématiques, les résultats de la recherche montrent que </a:t>
            </a:r>
            <a:r>
              <a:rPr lang="fr-FR" sz="2800" b="1" dirty="0" smtClean="0"/>
              <a:t>les années de l'école maternelle sont déterminantes</a:t>
            </a:r>
            <a:r>
              <a:rPr lang="fr-FR" sz="2800" dirty="0" smtClean="0"/>
              <a:t> pour découvrir et intégrer les concepts essentiels de nombre, d'espace et de calcul. Le rapport Villani-Torossian l'a rappelé. </a:t>
            </a:r>
            <a:r>
              <a:rPr lang="fr-FR" sz="2800" b="1" dirty="0" smtClean="0"/>
              <a:t>Approfondir les stratégies d'enseignement de ces premiers apprentissages mathématiques est donc une priorité pour tous</a:t>
            </a:r>
            <a:r>
              <a:rPr lang="fr-FR" sz="2800" dirty="0" smtClean="0"/>
              <a:t>, en équipe et dans le cadre de la formation continue, avec l'appui des référents mathématiques. </a:t>
            </a:r>
            <a:r>
              <a:rPr lang="fr-FR" sz="2800" b="1" dirty="0" smtClean="0"/>
              <a:t>Dans les pratiques de classe, la place accordée au jeu et à la manipulation est prépondérante</a:t>
            </a:r>
            <a:r>
              <a:rPr lang="fr-FR" sz="2800" dirty="0" smtClean="0"/>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Nature_Illustr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ature_Illustr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5631</TotalTime>
  <Words>1675</Words>
  <Application>Microsoft Office PowerPoint</Application>
  <PresentationFormat>Personnalisé</PresentationFormat>
  <Paragraphs>234</Paragraphs>
  <Slides>24</Slides>
  <Notes>23</Notes>
  <HiddenSlides>0</HiddenSlides>
  <MMClips>0</MMClips>
  <ScaleCrop>false</ScaleCrop>
  <HeadingPairs>
    <vt:vector size="6" baseType="variant">
      <vt:variant>
        <vt:lpstr>Polices utilisées</vt:lpstr>
      </vt:variant>
      <vt:variant>
        <vt:i4>9</vt:i4>
      </vt:variant>
      <vt:variant>
        <vt:lpstr>Thème</vt:lpstr>
      </vt:variant>
      <vt:variant>
        <vt:i4>2</vt:i4>
      </vt:variant>
      <vt:variant>
        <vt:lpstr>Titres des diapositives</vt:lpstr>
      </vt:variant>
      <vt:variant>
        <vt:i4>24</vt:i4>
      </vt:variant>
    </vt:vector>
  </HeadingPairs>
  <TitlesOfParts>
    <vt:vector size="35" baseType="lpstr">
      <vt:lpstr>Arial</vt:lpstr>
      <vt:lpstr>Calibri</vt:lpstr>
      <vt:lpstr>Cambria-Italic</vt:lpstr>
      <vt:lpstr>Liberation Sans</vt:lpstr>
      <vt:lpstr>Liberation Serif</vt:lpstr>
      <vt:lpstr>Segoe UI</vt:lpstr>
      <vt:lpstr>StarSymbol</vt:lpstr>
      <vt:lpstr>Tahoma</vt:lpstr>
      <vt:lpstr>Wingdings</vt:lpstr>
      <vt:lpstr>Nature_Illustration</vt:lpstr>
      <vt:lpstr>Nature_Illustration1</vt:lpstr>
      <vt:lpstr>Construire le nombre par la résolution de problèmes</vt:lpstr>
      <vt:lpstr>Présentation PowerPoint</vt:lpstr>
      <vt:lpstr>Présentation PowerPoint</vt:lpstr>
      <vt:lpstr>Présentation PowerPoint</vt:lpstr>
      <vt:lpstr>BO du 26 mars 2015 4 - Construire les premiers outils pour structurer sa pensée </vt:lpstr>
      <vt:lpstr>Le nombre dans le programme de l’école maternelle</vt:lpstr>
      <vt:lpstr>Le nombre dans le programme de l’école maternelle</vt:lpstr>
      <vt:lpstr>Le nombre dans le programme de l’école maternelle</vt:lpstr>
      <vt:lpstr>Circulaire de rentrée mai 2019</vt:lpstr>
      <vt:lpstr>Présentation PowerPoint</vt:lpstr>
      <vt:lpstr>GESTES PROFESSIONNELS</vt:lpstr>
      <vt:lpstr>Définition d’un problème scolaire</vt:lpstr>
      <vt:lpstr>Présentation PowerPoint</vt:lpstr>
      <vt:lpstr>Présentation PowerPoint</vt:lpstr>
      <vt:lpstr>Un outil pour l’enseignant :  la typologie de Vergnaud</vt:lpstr>
      <vt:lpstr>Présentation PowerPoint</vt:lpstr>
      <vt:lpstr>Présentation PowerPoint</vt:lpstr>
      <vt:lpstr>Présentation PowerPoint</vt:lpstr>
      <vt:lpstr>Présentation PowerPoint</vt:lpstr>
      <vt:lpstr>Présentation PowerPoint</vt:lpstr>
      <vt:lpstr>Présentation PowerPoint</vt:lpstr>
      <vt:lpstr>Retour sur expérience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Nature Illustration</dc:title>
  <dc:creator>Sophie</dc:creator>
  <cp:lastModifiedBy>Dalila MOREL</cp:lastModifiedBy>
  <cp:revision>133</cp:revision>
  <cp:lastPrinted>2020-02-11T16:31:46Z</cp:lastPrinted>
  <dcterms:created xsi:type="dcterms:W3CDTF">2019-09-29T18:26:48Z</dcterms:created>
  <dcterms:modified xsi:type="dcterms:W3CDTF">2020-03-08T16:07:37Z</dcterms:modified>
</cp:coreProperties>
</file>